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4"/>
  </p:sldMasterIdLst>
  <p:notesMasterIdLst>
    <p:notesMasterId r:id="rId6"/>
  </p:notesMasterIdLst>
  <p:sldIdLst>
    <p:sldId id="256" r:id="rId5"/>
  </p:sldIdLst>
  <p:sldSz cx="10693400" cy="7562850"/>
  <p:notesSz cx="9872663" cy="67976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F3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40" autoAdjust="0"/>
  </p:normalViewPr>
  <p:slideViewPr>
    <p:cSldViewPr>
      <p:cViewPr>
        <p:scale>
          <a:sx n="172" d="100"/>
          <a:sy n="172" d="100"/>
        </p:scale>
        <p:origin x="-4920" y="1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278313" cy="340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592763" y="0"/>
            <a:ext cx="4278312" cy="340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B4EE4-8472-48E2-B945-D7E7651A82BF}" type="datetimeFigureOut">
              <a:rPr lang="pl-PL" smtClean="0"/>
              <a:t>2024-10-25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314700" y="849313"/>
            <a:ext cx="3243263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87426" y="3271591"/>
            <a:ext cx="7897813" cy="26761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4" y="6456751"/>
            <a:ext cx="4278313" cy="340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592763" y="6456751"/>
            <a:ext cx="4278312" cy="340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297AB-059D-460A-86ED-F3D1CA12CE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411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297AB-059D-460A-86ED-F3D1CA12CE5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5777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9428853" y="0"/>
                </a:moveTo>
                <a:lnTo>
                  <a:pt x="179946" y="0"/>
                </a:lnTo>
                <a:lnTo>
                  <a:pt x="132251" y="6456"/>
                </a:lnTo>
                <a:lnTo>
                  <a:pt x="89306" y="24658"/>
                </a:lnTo>
                <a:lnTo>
                  <a:pt x="52858" y="52857"/>
                </a:lnTo>
                <a:lnTo>
                  <a:pt x="24659" y="89304"/>
                </a:lnTo>
                <a:lnTo>
                  <a:pt x="6456" y="132249"/>
                </a:lnTo>
                <a:lnTo>
                  <a:pt x="0" y="179945"/>
                </a:lnTo>
                <a:lnTo>
                  <a:pt x="0" y="1473634"/>
                </a:lnTo>
                <a:lnTo>
                  <a:pt x="6456" y="1521327"/>
                </a:lnTo>
                <a:lnTo>
                  <a:pt x="24659" y="1564272"/>
                </a:lnTo>
                <a:lnTo>
                  <a:pt x="52858" y="1600720"/>
                </a:lnTo>
                <a:lnTo>
                  <a:pt x="89306" y="1628920"/>
                </a:lnTo>
                <a:lnTo>
                  <a:pt x="132251" y="1647124"/>
                </a:lnTo>
                <a:lnTo>
                  <a:pt x="179946" y="1653580"/>
                </a:lnTo>
                <a:lnTo>
                  <a:pt x="9428853" y="1653580"/>
                </a:lnTo>
                <a:lnTo>
                  <a:pt x="9476547" y="1647124"/>
                </a:lnTo>
                <a:lnTo>
                  <a:pt x="9519493" y="1628920"/>
                </a:lnTo>
                <a:lnTo>
                  <a:pt x="9555940" y="1600720"/>
                </a:lnTo>
                <a:lnTo>
                  <a:pt x="9584140" y="1564272"/>
                </a:lnTo>
                <a:lnTo>
                  <a:pt x="9602343" y="1521327"/>
                </a:lnTo>
                <a:lnTo>
                  <a:pt x="9608799" y="1473634"/>
                </a:lnTo>
                <a:lnTo>
                  <a:pt x="9608799" y="179945"/>
                </a:lnTo>
                <a:lnTo>
                  <a:pt x="9602343" y="132249"/>
                </a:lnTo>
                <a:lnTo>
                  <a:pt x="9584140" y="89304"/>
                </a:lnTo>
                <a:lnTo>
                  <a:pt x="9555940" y="52857"/>
                </a:lnTo>
                <a:lnTo>
                  <a:pt x="9519493" y="24658"/>
                </a:lnTo>
                <a:lnTo>
                  <a:pt x="9476547" y="6456"/>
                </a:lnTo>
                <a:lnTo>
                  <a:pt x="9428853" y="0"/>
                </a:lnTo>
                <a:close/>
              </a:path>
            </a:pathLst>
          </a:custGeom>
          <a:solidFill>
            <a:srgbClr val="C2E2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179946" y="0"/>
                </a:moveTo>
                <a:lnTo>
                  <a:pt x="9428853" y="0"/>
                </a:lnTo>
                <a:lnTo>
                  <a:pt x="9476547" y="6456"/>
                </a:lnTo>
                <a:lnTo>
                  <a:pt x="9519493" y="24658"/>
                </a:lnTo>
                <a:lnTo>
                  <a:pt x="9555940" y="52857"/>
                </a:lnTo>
                <a:lnTo>
                  <a:pt x="9584140" y="89304"/>
                </a:lnTo>
                <a:lnTo>
                  <a:pt x="9602343" y="132249"/>
                </a:lnTo>
                <a:lnTo>
                  <a:pt x="9608799" y="179945"/>
                </a:lnTo>
                <a:lnTo>
                  <a:pt x="9608799" y="1473634"/>
                </a:lnTo>
                <a:lnTo>
                  <a:pt x="9602343" y="1521327"/>
                </a:lnTo>
                <a:lnTo>
                  <a:pt x="9584140" y="1564272"/>
                </a:lnTo>
                <a:lnTo>
                  <a:pt x="9555940" y="1600720"/>
                </a:lnTo>
                <a:lnTo>
                  <a:pt x="9519493" y="1628920"/>
                </a:lnTo>
                <a:lnTo>
                  <a:pt x="9476547" y="1647124"/>
                </a:lnTo>
                <a:lnTo>
                  <a:pt x="9428853" y="1653580"/>
                </a:lnTo>
                <a:lnTo>
                  <a:pt x="179946" y="1653580"/>
                </a:lnTo>
                <a:lnTo>
                  <a:pt x="132251" y="1647124"/>
                </a:lnTo>
                <a:lnTo>
                  <a:pt x="89306" y="1628920"/>
                </a:lnTo>
                <a:lnTo>
                  <a:pt x="52858" y="1600720"/>
                </a:lnTo>
                <a:lnTo>
                  <a:pt x="24659" y="1564272"/>
                </a:lnTo>
                <a:lnTo>
                  <a:pt x="6456" y="1521327"/>
                </a:lnTo>
                <a:lnTo>
                  <a:pt x="0" y="1473634"/>
                </a:lnTo>
                <a:lnTo>
                  <a:pt x="0" y="179945"/>
                </a:lnTo>
                <a:lnTo>
                  <a:pt x="6456" y="132249"/>
                </a:lnTo>
                <a:lnTo>
                  <a:pt x="24659" y="89304"/>
                </a:lnTo>
                <a:lnTo>
                  <a:pt x="52858" y="52857"/>
                </a:lnTo>
                <a:lnTo>
                  <a:pt x="89306" y="24658"/>
                </a:lnTo>
                <a:lnTo>
                  <a:pt x="132251" y="6456"/>
                </a:lnTo>
                <a:lnTo>
                  <a:pt x="179946" y="0"/>
                </a:lnTo>
                <a:close/>
              </a:path>
            </a:pathLst>
          </a:custGeom>
          <a:ln w="17999">
            <a:solidFill>
              <a:srgbClr val="71C9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71214" y="601672"/>
            <a:ext cx="2950971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3435350" y="601663"/>
            <a:ext cx="7258050" cy="3841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Zarząd Województwa Śląskiego</a:t>
            </a:r>
          </a:p>
        </p:txBody>
      </p:sp>
      <p:sp>
        <p:nvSpPr>
          <p:cNvPr id="3" name="object 3"/>
          <p:cNvSpPr/>
          <p:nvPr/>
        </p:nvSpPr>
        <p:spPr>
          <a:xfrm flipV="1">
            <a:off x="1260252" y="1321783"/>
            <a:ext cx="6095145" cy="81570"/>
          </a:xfrm>
          <a:custGeom>
            <a:avLst/>
            <a:gdLst/>
            <a:ahLst/>
            <a:cxnLst/>
            <a:rect l="l" t="t" r="r" b="b"/>
            <a:pathLst>
              <a:path w="5547359">
                <a:moveTo>
                  <a:pt x="0" y="0"/>
                </a:moveTo>
                <a:lnTo>
                  <a:pt x="5547107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44134" y="1403436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6816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97968" y="1807665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 flipH="1">
            <a:off x="559652" y="1807665"/>
            <a:ext cx="45719" cy="2809198"/>
          </a:xfrm>
          <a:custGeom>
            <a:avLst/>
            <a:gdLst/>
            <a:ahLst/>
            <a:cxnLst/>
            <a:rect l="l" t="t" r="r" b="b"/>
            <a:pathLst>
              <a:path h="3342640">
                <a:moveTo>
                  <a:pt x="0" y="0"/>
                </a:moveTo>
                <a:lnTo>
                  <a:pt x="0" y="3342269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 flipH="1">
            <a:off x="10372297" y="2652917"/>
            <a:ext cx="66441" cy="1118261"/>
          </a:xfrm>
          <a:custGeom>
            <a:avLst/>
            <a:gdLst/>
            <a:ahLst/>
            <a:cxnLst/>
            <a:rect l="l" t="t" r="r" b="b"/>
            <a:pathLst>
              <a:path h="1218564">
                <a:moveTo>
                  <a:pt x="0" y="0"/>
                </a:moveTo>
                <a:lnTo>
                  <a:pt x="0" y="121808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105360" y="3289989"/>
            <a:ext cx="45719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183901" y="5680197"/>
            <a:ext cx="71822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159885" y="3265053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9163850" y="4831269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528170" y="1171597"/>
            <a:ext cx="626176" cy="4866160"/>
          </a:xfrm>
          <a:custGeom>
            <a:avLst/>
            <a:gdLst/>
            <a:ahLst/>
            <a:cxnLst/>
            <a:rect l="l" t="t" r="r" b="b"/>
            <a:pathLst>
              <a:path w="673735" h="4989830">
                <a:moveTo>
                  <a:pt x="0" y="0"/>
                </a:moveTo>
                <a:lnTo>
                  <a:pt x="5307" y="741452"/>
                </a:lnTo>
                <a:lnTo>
                  <a:pt x="673214" y="744519"/>
                </a:lnTo>
                <a:lnTo>
                  <a:pt x="673214" y="498929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345830" y="1399944"/>
            <a:ext cx="0" cy="304165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9261333" y="2661507"/>
            <a:ext cx="48590" cy="4449537"/>
          </a:xfrm>
          <a:custGeom>
            <a:avLst/>
            <a:gdLst/>
            <a:ahLst/>
            <a:cxnLst/>
            <a:rect l="l" t="t" r="r" b="b"/>
            <a:pathLst>
              <a:path h="3568700">
                <a:moveTo>
                  <a:pt x="0" y="3568137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184852" y="266150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47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9170338" y="4374260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852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294996" y="1171343"/>
            <a:ext cx="1440180" cy="564448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1380189" y="0"/>
                </a:moveTo>
                <a:lnTo>
                  <a:pt x="59763" y="0"/>
                </a:lnTo>
                <a:lnTo>
                  <a:pt x="36559" y="4715"/>
                </a:lnTo>
                <a:lnTo>
                  <a:pt x="17556" y="17554"/>
                </a:lnTo>
                <a:lnTo>
                  <a:pt x="4716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6" y="339877"/>
                </a:lnTo>
                <a:lnTo>
                  <a:pt x="17556" y="358877"/>
                </a:lnTo>
                <a:lnTo>
                  <a:pt x="36559" y="371715"/>
                </a:lnTo>
                <a:lnTo>
                  <a:pt x="59763" y="376430"/>
                </a:lnTo>
                <a:lnTo>
                  <a:pt x="1380189" y="376430"/>
                </a:lnTo>
                <a:lnTo>
                  <a:pt x="1403392" y="371715"/>
                </a:lnTo>
                <a:lnTo>
                  <a:pt x="1422393" y="358877"/>
                </a:lnTo>
                <a:lnTo>
                  <a:pt x="1435231" y="339877"/>
                </a:lnTo>
                <a:lnTo>
                  <a:pt x="1439946" y="316674"/>
                </a:lnTo>
                <a:lnTo>
                  <a:pt x="1439946" y="59759"/>
                </a:lnTo>
                <a:lnTo>
                  <a:pt x="1435231" y="36556"/>
                </a:lnTo>
                <a:lnTo>
                  <a:pt x="1422393" y="17554"/>
                </a:lnTo>
                <a:lnTo>
                  <a:pt x="1403392" y="4715"/>
                </a:lnTo>
                <a:lnTo>
                  <a:pt x="1380189" y="0"/>
                </a:lnTo>
                <a:close/>
              </a:path>
            </a:pathLst>
          </a:custGeom>
          <a:solidFill>
            <a:srgbClr val="006FBA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296469" y="1171342"/>
            <a:ext cx="1440180" cy="572039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59763" y="0"/>
                </a:moveTo>
                <a:lnTo>
                  <a:pt x="1380189" y="0"/>
                </a:lnTo>
                <a:lnTo>
                  <a:pt x="1403392" y="4715"/>
                </a:lnTo>
                <a:lnTo>
                  <a:pt x="1422393" y="17554"/>
                </a:lnTo>
                <a:lnTo>
                  <a:pt x="1435231" y="36556"/>
                </a:lnTo>
                <a:lnTo>
                  <a:pt x="1439946" y="59759"/>
                </a:lnTo>
                <a:lnTo>
                  <a:pt x="1439946" y="316674"/>
                </a:lnTo>
                <a:lnTo>
                  <a:pt x="1435231" y="339877"/>
                </a:lnTo>
                <a:lnTo>
                  <a:pt x="1422393" y="358877"/>
                </a:lnTo>
                <a:lnTo>
                  <a:pt x="1403392" y="371715"/>
                </a:lnTo>
                <a:lnTo>
                  <a:pt x="1380189" y="376430"/>
                </a:lnTo>
                <a:lnTo>
                  <a:pt x="59763" y="376430"/>
                </a:lnTo>
                <a:lnTo>
                  <a:pt x="36559" y="371715"/>
                </a:lnTo>
                <a:lnTo>
                  <a:pt x="17556" y="358877"/>
                </a:lnTo>
                <a:lnTo>
                  <a:pt x="4716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6" y="36556"/>
                </a:lnTo>
                <a:lnTo>
                  <a:pt x="17556" y="17554"/>
                </a:lnTo>
                <a:lnTo>
                  <a:pt x="36559" y="4715"/>
                </a:lnTo>
                <a:lnTo>
                  <a:pt x="5976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62172" y="1171470"/>
            <a:ext cx="1334135" cy="74379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Marszałek Województwa Śląskiego</a:t>
            </a: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Wojciech </a:t>
            </a:r>
            <a:r>
              <a:rPr lang="pl-PL" sz="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Saługa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</a:pP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850718" y="1858598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853422" y="1850345"/>
            <a:ext cx="45719" cy="2891264"/>
          </a:xfrm>
          <a:custGeom>
            <a:avLst/>
            <a:gdLst/>
            <a:ahLst/>
            <a:cxnLst/>
            <a:rect l="l" t="t" r="r" b="b"/>
            <a:pathLst>
              <a:path h="2162810">
                <a:moveTo>
                  <a:pt x="0" y="0"/>
                </a:moveTo>
                <a:lnTo>
                  <a:pt x="0" y="2162355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277862" y="1422698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111643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8105700" y="3054333"/>
            <a:ext cx="105170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8107572" y="3052012"/>
            <a:ext cx="1056278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8120794" y="2434277"/>
            <a:ext cx="1060799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3"/>
                </a:lnTo>
                <a:lnTo>
                  <a:pt x="4715" y="36554"/>
                </a:lnTo>
                <a:lnTo>
                  <a:pt x="0" y="59759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5"/>
                </a:lnTo>
                <a:lnTo>
                  <a:pt x="1145927" y="339873"/>
                </a:lnTo>
                <a:lnTo>
                  <a:pt x="1150642" y="316669"/>
                </a:lnTo>
                <a:lnTo>
                  <a:pt x="1150642" y="59759"/>
                </a:lnTo>
                <a:lnTo>
                  <a:pt x="1145927" y="36554"/>
                </a:lnTo>
                <a:lnTo>
                  <a:pt x="1133088" y="17553"/>
                </a:lnTo>
                <a:lnTo>
                  <a:pt x="1114086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F5821F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8117535" y="2440846"/>
            <a:ext cx="1067692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4"/>
                </a:lnTo>
                <a:lnTo>
                  <a:pt x="1133088" y="17553"/>
                </a:lnTo>
                <a:lnTo>
                  <a:pt x="1145927" y="36554"/>
                </a:lnTo>
                <a:lnTo>
                  <a:pt x="1150642" y="59759"/>
                </a:lnTo>
                <a:lnTo>
                  <a:pt x="1150642" y="316669"/>
                </a:lnTo>
                <a:lnTo>
                  <a:pt x="1145927" y="339873"/>
                </a:lnTo>
                <a:lnTo>
                  <a:pt x="1133088" y="358875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9"/>
                </a:lnTo>
                <a:lnTo>
                  <a:pt x="4715" y="36554"/>
                </a:lnTo>
                <a:lnTo>
                  <a:pt x="17554" y="17553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8134621" y="4636559"/>
            <a:ext cx="1065329" cy="40406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Biuro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Zamówień Publicznych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8130229" y="4637198"/>
            <a:ext cx="1071226" cy="41559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120794" y="6902773"/>
            <a:ext cx="1071792" cy="42691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8129250" y="3554235"/>
            <a:ext cx="1052010" cy="58353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5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Administracji                              i Logistyki </a:t>
            </a:r>
            <a:endParaRPr lang="pl-PL" sz="800" dirty="0" smtClean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8126249" y="3561430"/>
            <a:ext cx="1051165" cy="58353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5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8123150" y="4187140"/>
            <a:ext cx="1062682" cy="40079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1"/>
                </a:lnTo>
                <a:lnTo>
                  <a:pt x="46520" y="473030"/>
                </a:lnTo>
                <a:lnTo>
                  <a:pt x="76050" y="479031"/>
                </a:lnTo>
                <a:lnTo>
                  <a:pt x="1074592" y="479031"/>
                </a:lnTo>
                <a:lnTo>
                  <a:pt x="1104122" y="473030"/>
                </a:lnTo>
                <a:lnTo>
                  <a:pt x="1128303" y="456691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8129353" y="4180572"/>
            <a:ext cx="1058250" cy="41356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91"/>
                </a:lnTo>
                <a:lnTo>
                  <a:pt x="1104122" y="473030"/>
                </a:lnTo>
                <a:lnTo>
                  <a:pt x="1074592" y="479031"/>
                </a:lnTo>
                <a:lnTo>
                  <a:pt x="76050" y="479031"/>
                </a:lnTo>
                <a:lnTo>
                  <a:pt x="46520" y="473030"/>
                </a:lnTo>
                <a:lnTo>
                  <a:pt x="22339" y="456691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057751" y="4727228"/>
            <a:ext cx="1038609" cy="62143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Obsługi Prawnej i Nadzoru Właścicielskiego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KN)</a:t>
            </a:r>
          </a:p>
          <a:p>
            <a:pPr algn="ctr"/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050212" y="4722030"/>
            <a:ext cx="1045523" cy="6336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057163" y="3047481"/>
            <a:ext cx="1056527" cy="46242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Kancelaria Zarządu (KZ)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055383" y="3038400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4232061" y="5741483"/>
            <a:ext cx="1037374" cy="51829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Pełnomocnik 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ds. Zintegrowanego Systemu Zarządzania (ZSZ)</a:t>
            </a:r>
          </a:p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4234469" y="5732096"/>
            <a:ext cx="1043564" cy="52768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90"/>
                </a:lnTo>
                <a:lnTo>
                  <a:pt x="1104122" y="473029"/>
                </a:lnTo>
                <a:lnTo>
                  <a:pt x="1074593" y="479030"/>
                </a:lnTo>
                <a:lnTo>
                  <a:pt x="76050" y="479030"/>
                </a:lnTo>
                <a:lnTo>
                  <a:pt x="46521" y="473029"/>
                </a:lnTo>
                <a:lnTo>
                  <a:pt x="22339" y="456690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1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046655" y="3580522"/>
            <a:ext cx="1041840" cy="62495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Rozwoju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i Transformacji Regionu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RT)</a:t>
            </a:r>
          </a:p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052032" y="3572757"/>
            <a:ext cx="1045822" cy="63993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062334" y="4249904"/>
            <a:ext cx="1040179" cy="42937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8" y="456687"/>
                </a:lnTo>
                <a:lnTo>
                  <a:pt x="46518" y="473026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6"/>
                </a:lnTo>
                <a:lnTo>
                  <a:pt x="1128302" y="456687"/>
                </a:lnTo>
                <a:lnTo>
                  <a:pt x="1144640" y="432504"/>
                </a:lnTo>
                <a:lnTo>
                  <a:pt x="1150640" y="402973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056081" y="4246822"/>
            <a:ext cx="1044296" cy="43245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3"/>
                </a:lnTo>
                <a:lnTo>
                  <a:pt x="1144640" y="432504"/>
                </a:lnTo>
                <a:lnTo>
                  <a:pt x="1128302" y="456687"/>
                </a:lnTo>
                <a:lnTo>
                  <a:pt x="1104122" y="473026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6"/>
                </a:lnTo>
                <a:lnTo>
                  <a:pt x="22338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636493" y="1879309"/>
            <a:ext cx="0" cy="428625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6636489" y="2300074"/>
            <a:ext cx="79448" cy="2287862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4246568" y="4310738"/>
            <a:ext cx="1037092" cy="79374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19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9"/>
                </a:lnTo>
                <a:lnTo>
                  <a:pt x="46519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4242350" y="4312320"/>
            <a:ext cx="1051056" cy="79226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19" y="473027"/>
                </a:lnTo>
                <a:lnTo>
                  <a:pt x="22337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9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4251028" y="5159750"/>
            <a:ext cx="1038980" cy="51316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Pion Ochrony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– Pełnomocnik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. Ochrony Informacji Niejawnych (IN)</a:t>
            </a:r>
          </a:p>
        </p:txBody>
      </p:sp>
      <p:sp>
        <p:nvSpPr>
          <p:cNvPr id="85" name="object 85"/>
          <p:cNvSpPr/>
          <p:nvPr/>
        </p:nvSpPr>
        <p:spPr>
          <a:xfrm>
            <a:off x="4239763" y="5156486"/>
            <a:ext cx="1055568" cy="5237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5405429" y="1641641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6" y="0"/>
                </a:moveTo>
                <a:lnTo>
                  <a:pt x="59761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5" y="339877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61" y="376430"/>
                </a:lnTo>
                <a:lnTo>
                  <a:pt x="1090886" y="376430"/>
                </a:lnTo>
                <a:lnTo>
                  <a:pt x="1114088" y="371715"/>
                </a:lnTo>
                <a:lnTo>
                  <a:pt x="1133089" y="358877"/>
                </a:lnTo>
                <a:lnTo>
                  <a:pt x="1145927" y="339877"/>
                </a:lnTo>
                <a:lnTo>
                  <a:pt x="1150642" y="316674"/>
                </a:lnTo>
                <a:lnTo>
                  <a:pt x="1150642" y="59759"/>
                </a:lnTo>
                <a:lnTo>
                  <a:pt x="1145927" y="36556"/>
                </a:lnTo>
                <a:lnTo>
                  <a:pt x="1133089" y="17554"/>
                </a:lnTo>
                <a:lnTo>
                  <a:pt x="1114088" y="4715"/>
                </a:lnTo>
                <a:lnTo>
                  <a:pt x="1090886" y="0"/>
                </a:lnTo>
                <a:close/>
              </a:path>
            </a:pathLst>
          </a:custGeom>
          <a:solidFill>
            <a:srgbClr val="ED2E8C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6716473" y="1706379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6581785" y="329554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6589285" y="403315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6589285" y="187930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435829" y="1669354"/>
            <a:ext cx="1097280" cy="6937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</a:t>
            </a: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Joanna </a:t>
            </a:r>
            <a:r>
              <a:rPr lang="pl-PL" sz="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Bojczuk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</a:pP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651866" y="1532646"/>
            <a:ext cx="1151255" cy="546651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5" y="371715"/>
                </a:lnTo>
                <a:lnTo>
                  <a:pt x="1133086" y="358877"/>
                </a:lnTo>
                <a:lnTo>
                  <a:pt x="1145924" y="339875"/>
                </a:lnTo>
                <a:lnTo>
                  <a:pt x="1150639" y="316670"/>
                </a:lnTo>
                <a:lnTo>
                  <a:pt x="1150639" y="59759"/>
                </a:lnTo>
                <a:lnTo>
                  <a:pt x="1145924" y="36556"/>
                </a:lnTo>
                <a:lnTo>
                  <a:pt x="1133086" y="17554"/>
                </a:lnTo>
                <a:lnTo>
                  <a:pt x="1114085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00642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52414" y="1538587"/>
            <a:ext cx="1151255" cy="530480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5" y="4715"/>
                </a:lnTo>
                <a:lnTo>
                  <a:pt x="1133086" y="17554"/>
                </a:lnTo>
                <a:lnTo>
                  <a:pt x="1145924" y="36556"/>
                </a:lnTo>
                <a:lnTo>
                  <a:pt x="1150639" y="59759"/>
                </a:lnTo>
                <a:lnTo>
                  <a:pt x="1150639" y="316670"/>
                </a:lnTo>
                <a:lnTo>
                  <a:pt x="1145924" y="339875"/>
                </a:lnTo>
                <a:lnTo>
                  <a:pt x="1133086" y="358877"/>
                </a:lnTo>
                <a:lnTo>
                  <a:pt x="1114085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648784" y="1552027"/>
            <a:ext cx="1171237" cy="6924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</a:t>
            </a: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Bartłomiej Sabat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</a:pPr>
            <a:endParaRPr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1894588" y="1617714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5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61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5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5"/>
                </a:lnTo>
                <a:lnTo>
                  <a:pt x="1150642" y="316670"/>
                </a:lnTo>
                <a:lnTo>
                  <a:pt x="1150642" y="59761"/>
                </a:lnTo>
                <a:lnTo>
                  <a:pt x="1145927" y="36556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A41F16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1896274" y="1611480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6"/>
                </a:lnTo>
                <a:lnTo>
                  <a:pt x="1150642" y="59761"/>
                </a:lnTo>
                <a:lnTo>
                  <a:pt x="1150642" y="316670"/>
                </a:lnTo>
                <a:lnTo>
                  <a:pt x="1145927" y="339875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5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61"/>
                </a:lnTo>
                <a:lnTo>
                  <a:pt x="4715" y="36556"/>
                </a:lnTo>
                <a:lnTo>
                  <a:pt x="17554" y="17554"/>
                </a:lnTo>
                <a:lnTo>
                  <a:pt x="36555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1901534" y="1636551"/>
            <a:ext cx="1100240" cy="39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</a:t>
            </a: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Grzegorz Boski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979781" y="1912067"/>
            <a:ext cx="9819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/>
          <p:nvPr/>
        </p:nvSpPr>
        <p:spPr>
          <a:xfrm flipV="1">
            <a:off x="4182833" y="2249025"/>
            <a:ext cx="5738737" cy="45719"/>
          </a:xfrm>
          <a:custGeom>
            <a:avLst/>
            <a:gdLst/>
            <a:ahLst/>
            <a:cxnLst/>
            <a:rect l="l" t="t" r="r" b="b"/>
            <a:pathLst>
              <a:path w="4955540">
                <a:moveTo>
                  <a:pt x="0" y="0"/>
                </a:moveTo>
                <a:lnTo>
                  <a:pt x="4955339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660496" y="2301542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0"/>
                </a:moveTo>
                <a:lnTo>
                  <a:pt x="0" y="11852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9912022" y="2293328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034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5803901" y="182673"/>
            <a:ext cx="4619020" cy="52193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Zał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ą</a:t>
            </a:r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cznik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nr 2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do Regulaminu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Organizacyjnego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- załącznika do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uchwały nr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1490/36/VII/2024</a:t>
            </a:r>
          </a:p>
          <a:p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Zarządu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Województwa Śląskiego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dnia </a:t>
            </a:r>
            <a:r>
              <a:rPr lang="pl-PL" sz="800" smtClean="0">
                <a:latin typeface="Arial" panose="020B0604020202020204" pitchFamily="34" charset="0"/>
                <a:cs typeface="Arial" panose="020B0604020202020204" pitchFamily="34" charset="0"/>
              </a:rPr>
              <a:t>24 października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2024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r. </a:t>
            </a:r>
          </a:p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9303150" y="2437641"/>
            <a:ext cx="1032624" cy="44813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5"/>
                </a:lnTo>
                <a:lnTo>
                  <a:pt x="0" y="59759"/>
                </a:lnTo>
                <a:lnTo>
                  <a:pt x="0" y="316673"/>
                </a:lnTo>
                <a:lnTo>
                  <a:pt x="4715" y="339876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6"/>
                </a:lnTo>
                <a:lnTo>
                  <a:pt x="1150642" y="316673"/>
                </a:lnTo>
                <a:lnTo>
                  <a:pt x="1150642" y="59759"/>
                </a:lnTo>
                <a:lnTo>
                  <a:pt x="1145927" y="36555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FEBD11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9313800" y="2428738"/>
            <a:ext cx="1021973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5"/>
                </a:lnTo>
                <a:lnTo>
                  <a:pt x="1150642" y="59759"/>
                </a:lnTo>
                <a:lnTo>
                  <a:pt x="1150642" y="316673"/>
                </a:lnTo>
                <a:lnTo>
                  <a:pt x="1145927" y="339876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6"/>
                </a:lnTo>
                <a:lnTo>
                  <a:pt x="0" y="316673"/>
                </a:lnTo>
                <a:lnTo>
                  <a:pt x="0" y="59759"/>
                </a:lnTo>
                <a:lnTo>
                  <a:pt x="4715" y="36555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9300796" y="3061664"/>
            <a:ext cx="1032037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9296919" y="3065163"/>
            <a:ext cx="104230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9324797" y="3585206"/>
            <a:ext cx="1018041" cy="38400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9318858" y="3585288"/>
            <a:ext cx="1029665" cy="38392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5479716" y="3057655"/>
            <a:ext cx="1099983" cy="62871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1926604" y="3589766"/>
            <a:ext cx="1070684" cy="44339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Drogownictwa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DD)</a:t>
            </a:r>
          </a:p>
        </p:txBody>
      </p:sp>
      <p:sp>
        <p:nvSpPr>
          <p:cNvPr id="138" name="object 138"/>
          <p:cNvSpPr/>
          <p:nvPr/>
        </p:nvSpPr>
        <p:spPr>
          <a:xfrm>
            <a:off x="1924770" y="3586942"/>
            <a:ext cx="1067674" cy="44621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5492479" y="3064848"/>
            <a:ext cx="1080407" cy="61440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Ochrony Środowiska, Ekologii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i Opłat Środowiskowych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OE)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1902866" y="3034992"/>
            <a:ext cx="1071196" cy="512647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Terenów Wiejskich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TW)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668619" y="3031117"/>
            <a:ext cx="1041783" cy="50032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Promocji, Gospodarki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Sportu </a:t>
            </a: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(PS)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664034" y="3028278"/>
            <a:ext cx="1053490" cy="512811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648756" y="4413297"/>
            <a:ext cx="1057979" cy="516312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Biuro Regionalne Województwa Śląskiego w Brukseli (BR)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648857" y="4413297"/>
            <a:ext cx="1068109" cy="520473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9342666" y="2472146"/>
            <a:ext cx="99310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0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Skarbnik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337046" y="3137550"/>
            <a:ext cx="9241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9379055" y="3614917"/>
            <a:ext cx="92411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Księgowości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(KG)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728752" y="3032346"/>
            <a:ext cx="1045718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-12700" algn="ctr">
              <a:lnSpc>
                <a:spcPts val="1180"/>
              </a:lnSpc>
              <a:spcBef>
                <a:spcPts val="15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1921118" y="3080427"/>
            <a:ext cx="1038217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8056253" y="2488087"/>
            <a:ext cx="111872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5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Sekretarz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8119790" y="3049691"/>
            <a:ext cx="976513" cy="4452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Organizacji Urzędu (OR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8163954" y="4232781"/>
            <a:ext cx="101346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 Sejmiku  (SW)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081096" y="5104171"/>
            <a:ext cx="1024222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250683" y="4916851"/>
            <a:ext cx="671195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algn="ctr">
              <a:lnSpc>
                <a:spcPts val="1180"/>
              </a:lnSpc>
              <a:spcBef>
                <a:spcPts val="15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117168" y="3083292"/>
            <a:ext cx="940304" cy="156068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-635" algn="ctr">
              <a:lnSpc>
                <a:spcPts val="1110"/>
              </a:lnSpc>
              <a:spcBef>
                <a:spcPts val="21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090327" y="6123840"/>
            <a:ext cx="965891" cy="154786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1030"/>
              </a:lnSpc>
              <a:spcBef>
                <a:spcPts val="27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056662" y="3571050"/>
            <a:ext cx="978504" cy="154786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indent="-635" algn="ctr">
              <a:lnSpc>
                <a:spcPts val="1030"/>
              </a:lnSpc>
              <a:spcBef>
                <a:spcPts val="27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098456" y="4303978"/>
            <a:ext cx="976952" cy="338169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Biuro Audytu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BA)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4274190" y="6737388"/>
            <a:ext cx="1117745" cy="157672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indent="-635" algn="ctr">
              <a:lnSpc>
                <a:spcPts val="969"/>
              </a:lnSpc>
              <a:spcBef>
                <a:spcPts val="320"/>
              </a:spcBef>
            </a:pP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4245699" y="4277671"/>
            <a:ext cx="1080622" cy="817531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Pełnomocnik </a:t>
            </a: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ds. Związanych </a:t>
            </a: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z Obronnością </a:t>
            </a: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i Bezpieczeństwem Publicznym (OB)</a:t>
            </a:r>
          </a:p>
        </p:txBody>
      </p:sp>
      <p:sp>
        <p:nvSpPr>
          <p:cNvPr id="188" name="object 188"/>
          <p:cNvSpPr txBox="1"/>
          <p:nvPr/>
        </p:nvSpPr>
        <p:spPr>
          <a:xfrm>
            <a:off x="4263750" y="5056126"/>
            <a:ext cx="109023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5525087" y="3085893"/>
            <a:ext cx="996353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object 45"/>
          <p:cNvSpPr/>
          <p:nvPr/>
        </p:nvSpPr>
        <p:spPr>
          <a:xfrm>
            <a:off x="1920485" y="4071523"/>
            <a:ext cx="1060148" cy="51691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object 17"/>
          <p:cNvSpPr/>
          <p:nvPr/>
        </p:nvSpPr>
        <p:spPr>
          <a:xfrm flipH="1">
            <a:off x="9195093" y="6162244"/>
            <a:ext cx="66989" cy="265975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object 44"/>
          <p:cNvSpPr/>
          <p:nvPr/>
        </p:nvSpPr>
        <p:spPr>
          <a:xfrm>
            <a:off x="8108066" y="6482724"/>
            <a:ext cx="1067203" cy="38417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                w Bielsku-Białej </a:t>
            </a:r>
          </a:p>
          <a:p>
            <a:pPr algn="ctr"/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(BB)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object 43"/>
          <p:cNvSpPr/>
          <p:nvPr/>
        </p:nvSpPr>
        <p:spPr>
          <a:xfrm>
            <a:off x="8105265" y="6475405"/>
            <a:ext cx="1076328" cy="3867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object 60"/>
          <p:cNvSpPr/>
          <p:nvPr/>
        </p:nvSpPr>
        <p:spPr>
          <a:xfrm>
            <a:off x="4238437" y="3057064"/>
            <a:ext cx="1057647" cy="43209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Pion Inspektora Ochrony Danych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IOD)</a:t>
            </a:r>
          </a:p>
        </p:txBody>
      </p:sp>
      <p:sp>
        <p:nvSpPr>
          <p:cNvPr id="209" name="object 144"/>
          <p:cNvSpPr/>
          <p:nvPr/>
        </p:nvSpPr>
        <p:spPr>
          <a:xfrm>
            <a:off x="4234527" y="3052951"/>
            <a:ext cx="1066855" cy="445444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object 147"/>
          <p:cNvSpPr/>
          <p:nvPr/>
        </p:nvSpPr>
        <p:spPr>
          <a:xfrm>
            <a:off x="1921765" y="4078923"/>
            <a:ext cx="1049660" cy="50211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Transportu Publicznego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TP)</a:t>
            </a:r>
          </a:p>
        </p:txBody>
      </p:sp>
      <p:sp>
        <p:nvSpPr>
          <p:cNvPr id="223" name="object 147"/>
          <p:cNvSpPr/>
          <p:nvPr/>
        </p:nvSpPr>
        <p:spPr>
          <a:xfrm>
            <a:off x="1915061" y="4622840"/>
            <a:ext cx="1068325" cy="63378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Europejskiego Funduszu Rozwoju Regionalnego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FR)</a:t>
            </a:r>
          </a:p>
        </p:txBody>
      </p:sp>
      <p:sp>
        <p:nvSpPr>
          <p:cNvPr id="229" name="object 113"/>
          <p:cNvSpPr/>
          <p:nvPr/>
        </p:nvSpPr>
        <p:spPr>
          <a:xfrm>
            <a:off x="1911788" y="4622958"/>
            <a:ext cx="1071164" cy="63366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object 5"/>
          <p:cNvSpPr/>
          <p:nvPr/>
        </p:nvSpPr>
        <p:spPr>
          <a:xfrm>
            <a:off x="1849706" y="4263820"/>
            <a:ext cx="66566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object 5"/>
          <p:cNvSpPr/>
          <p:nvPr/>
        </p:nvSpPr>
        <p:spPr>
          <a:xfrm flipV="1">
            <a:off x="1859287" y="3761347"/>
            <a:ext cx="61349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object 5"/>
          <p:cNvSpPr/>
          <p:nvPr/>
        </p:nvSpPr>
        <p:spPr>
          <a:xfrm>
            <a:off x="612539" y="3904945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object 5"/>
          <p:cNvSpPr/>
          <p:nvPr/>
        </p:nvSpPr>
        <p:spPr>
          <a:xfrm>
            <a:off x="608652" y="3248025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object 5"/>
          <p:cNvSpPr/>
          <p:nvPr/>
        </p:nvSpPr>
        <p:spPr>
          <a:xfrm>
            <a:off x="1856386" y="3251789"/>
            <a:ext cx="45719" cy="135688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" name="object 5"/>
          <p:cNvSpPr/>
          <p:nvPr/>
        </p:nvSpPr>
        <p:spPr>
          <a:xfrm>
            <a:off x="1862594" y="4736234"/>
            <a:ext cx="53600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object 18"/>
          <p:cNvSpPr/>
          <p:nvPr/>
        </p:nvSpPr>
        <p:spPr>
          <a:xfrm>
            <a:off x="10348523" y="3761347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object 18"/>
          <p:cNvSpPr/>
          <p:nvPr/>
        </p:nvSpPr>
        <p:spPr>
          <a:xfrm flipV="1">
            <a:off x="4104247" y="3811906"/>
            <a:ext cx="59609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object 16"/>
          <p:cNvSpPr/>
          <p:nvPr/>
        </p:nvSpPr>
        <p:spPr>
          <a:xfrm>
            <a:off x="9177620" y="382052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object 16"/>
          <p:cNvSpPr/>
          <p:nvPr/>
        </p:nvSpPr>
        <p:spPr>
          <a:xfrm>
            <a:off x="10348523" y="3271129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object 16"/>
          <p:cNvSpPr/>
          <p:nvPr/>
        </p:nvSpPr>
        <p:spPr>
          <a:xfrm>
            <a:off x="10337196" y="2661957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object 99"/>
          <p:cNvSpPr/>
          <p:nvPr/>
        </p:nvSpPr>
        <p:spPr>
          <a:xfrm>
            <a:off x="5413159" y="1640874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object 18"/>
          <p:cNvSpPr/>
          <p:nvPr/>
        </p:nvSpPr>
        <p:spPr>
          <a:xfrm>
            <a:off x="4105782" y="4456057"/>
            <a:ext cx="54111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object 18"/>
          <p:cNvSpPr/>
          <p:nvPr/>
        </p:nvSpPr>
        <p:spPr>
          <a:xfrm>
            <a:off x="4169545" y="3232976"/>
            <a:ext cx="61728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object 18"/>
          <p:cNvSpPr/>
          <p:nvPr/>
        </p:nvSpPr>
        <p:spPr>
          <a:xfrm>
            <a:off x="4157324" y="3918891"/>
            <a:ext cx="70718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0" name="object 18"/>
          <p:cNvSpPr/>
          <p:nvPr/>
        </p:nvSpPr>
        <p:spPr>
          <a:xfrm>
            <a:off x="4165793" y="4695890"/>
            <a:ext cx="74779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4" name="object 18"/>
          <p:cNvSpPr/>
          <p:nvPr/>
        </p:nvSpPr>
        <p:spPr>
          <a:xfrm>
            <a:off x="4159692" y="5410155"/>
            <a:ext cx="84905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" name="object 18"/>
          <p:cNvSpPr/>
          <p:nvPr/>
        </p:nvSpPr>
        <p:spPr>
          <a:xfrm flipV="1">
            <a:off x="4152427" y="5985581"/>
            <a:ext cx="67059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7" name="object 21"/>
          <p:cNvSpPr/>
          <p:nvPr/>
        </p:nvSpPr>
        <p:spPr>
          <a:xfrm flipH="1">
            <a:off x="5962550" y="1399944"/>
            <a:ext cx="45719" cy="241698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8" name="object 81"/>
          <p:cNvSpPr/>
          <p:nvPr/>
        </p:nvSpPr>
        <p:spPr>
          <a:xfrm>
            <a:off x="7936623" y="2311505"/>
            <a:ext cx="102288" cy="4060735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9" name="object 80"/>
          <p:cNvSpPr/>
          <p:nvPr/>
        </p:nvSpPr>
        <p:spPr>
          <a:xfrm flipH="1">
            <a:off x="7890226" y="1879309"/>
            <a:ext cx="45719" cy="414019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0" name="object 104"/>
          <p:cNvSpPr/>
          <p:nvPr/>
        </p:nvSpPr>
        <p:spPr>
          <a:xfrm>
            <a:off x="7887050" y="188605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4" name="object 110"/>
          <p:cNvSpPr/>
          <p:nvPr/>
        </p:nvSpPr>
        <p:spPr>
          <a:xfrm>
            <a:off x="6813923" y="3051289"/>
            <a:ext cx="1055523" cy="63932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strike="sngStrik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Projektów Regionalnych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PW)</a:t>
            </a:r>
          </a:p>
        </p:txBody>
      </p:sp>
      <p:sp>
        <p:nvSpPr>
          <p:cNvPr id="255" name="object 114"/>
          <p:cNvSpPr/>
          <p:nvPr/>
        </p:nvSpPr>
        <p:spPr>
          <a:xfrm>
            <a:off x="6716303" y="1711690"/>
            <a:ext cx="1151325" cy="520573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2"/>
                </a:lnTo>
                <a:lnTo>
                  <a:pt x="4715" y="36553"/>
                </a:lnTo>
                <a:lnTo>
                  <a:pt x="0" y="59756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3"/>
                </a:lnTo>
                <a:lnTo>
                  <a:pt x="59759" y="376429"/>
                </a:lnTo>
                <a:lnTo>
                  <a:pt x="1090883" y="376429"/>
                </a:lnTo>
                <a:lnTo>
                  <a:pt x="1114085" y="371713"/>
                </a:lnTo>
                <a:lnTo>
                  <a:pt x="1133086" y="358875"/>
                </a:lnTo>
                <a:lnTo>
                  <a:pt x="1145924" y="339873"/>
                </a:lnTo>
                <a:lnTo>
                  <a:pt x="1150639" y="316669"/>
                </a:lnTo>
                <a:lnTo>
                  <a:pt x="1150639" y="59756"/>
                </a:lnTo>
                <a:lnTo>
                  <a:pt x="1145924" y="36553"/>
                </a:lnTo>
                <a:lnTo>
                  <a:pt x="1133086" y="17552"/>
                </a:lnTo>
                <a:lnTo>
                  <a:pt x="1114085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862890"/>
          </a:solidFill>
        </p:spPr>
        <p:txBody>
          <a:bodyPr wrap="square" lIns="0" tIns="0" rIns="0" bIns="0" rtlCol="0"/>
          <a:lstStyle/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</a:t>
            </a: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Rafał Adamczyk</a:t>
            </a: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object 67"/>
          <p:cNvSpPr/>
          <p:nvPr/>
        </p:nvSpPr>
        <p:spPr>
          <a:xfrm>
            <a:off x="6820078" y="3053802"/>
            <a:ext cx="1057395" cy="64277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3" name="object 100"/>
          <p:cNvSpPr/>
          <p:nvPr/>
        </p:nvSpPr>
        <p:spPr>
          <a:xfrm>
            <a:off x="7883863" y="334035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4" name="object 100"/>
          <p:cNvSpPr/>
          <p:nvPr/>
        </p:nvSpPr>
        <p:spPr>
          <a:xfrm>
            <a:off x="7890226" y="405985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5" name="object 110"/>
          <p:cNvSpPr/>
          <p:nvPr/>
        </p:nvSpPr>
        <p:spPr>
          <a:xfrm>
            <a:off x="6841411" y="3749459"/>
            <a:ext cx="1055523" cy="56953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715" indent="11113" algn="ctr">
              <a:lnSpc>
                <a:spcPct val="15000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Edukacji i Spraw Społecznych (ES)</a:t>
            </a:r>
          </a:p>
        </p:txBody>
      </p:sp>
      <p:sp>
        <p:nvSpPr>
          <p:cNvPr id="266" name="object 110"/>
          <p:cNvSpPr/>
          <p:nvPr/>
        </p:nvSpPr>
        <p:spPr>
          <a:xfrm>
            <a:off x="6834701" y="4374260"/>
            <a:ext cx="1058121" cy="74230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ct val="150000"/>
              </a:lnSpc>
              <a:spcBef>
                <a:spcPts val="23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Geodezji i Gospodarki Nieruchomościami (GN)</a:t>
            </a:r>
          </a:p>
        </p:txBody>
      </p:sp>
      <p:sp>
        <p:nvSpPr>
          <p:cNvPr id="268" name="object 67"/>
          <p:cNvSpPr/>
          <p:nvPr/>
        </p:nvSpPr>
        <p:spPr>
          <a:xfrm>
            <a:off x="6831115" y="3749146"/>
            <a:ext cx="1057395" cy="56802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0" name="object 67"/>
          <p:cNvSpPr/>
          <p:nvPr/>
        </p:nvSpPr>
        <p:spPr>
          <a:xfrm>
            <a:off x="6837740" y="4370784"/>
            <a:ext cx="1057395" cy="74578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object 102"/>
          <p:cNvSpPr/>
          <p:nvPr/>
        </p:nvSpPr>
        <p:spPr>
          <a:xfrm>
            <a:off x="7890225" y="475467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object 140"/>
          <p:cNvSpPr/>
          <p:nvPr/>
        </p:nvSpPr>
        <p:spPr>
          <a:xfrm>
            <a:off x="5468544" y="3755058"/>
            <a:ext cx="1112384" cy="52261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object 135"/>
          <p:cNvSpPr/>
          <p:nvPr/>
        </p:nvSpPr>
        <p:spPr>
          <a:xfrm>
            <a:off x="5487986" y="3771177"/>
            <a:ext cx="1086570" cy="50047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Kultury</a:t>
            </a:r>
            <a:b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i Dziedzictwa Kulturowego (DK)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5" name="object 88"/>
          <p:cNvSpPr/>
          <p:nvPr/>
        </p:nvSpPr>
        <p:spPr>
          <a:xfrm>
            <a:off x="4237429" y="3558019"/>
            <a:ext cx="1064256" cy="70408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Pion </a:t>
            </a: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ds. Bezpieczeństwa, Higieny Pracy i Spraw Przeciwpożarowych (BH)</a:t>
            </a:r>
          </a:p>
        </p:txBody>
      </p:sp>
      <p:sp>
        <p:nvSpPr>
          <p:cNvPr id="192" name="object 113"/>
          <p:cNvSpPr/>
          <p:nvPr/>
        </p:nvSpPr>
        <p:spPr>
          <a:xfrm>
            <a:off x="4233140" y="3547639"/>
            <a:ext cx="1068242" cy="71287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object 153">
            <a:extLst>
              <a:ext uri="{FF2B5EF4-FFF2-40B4-BE49-F238E27FC236}">
                <a16:creationId xmlns:a16="http://schemas.microsoft.com/office/drawing/2014/main" id="{F6184E4D-8E2C-4EB9-BEC5-F1BF4B7EB800}"/>
              </a:ext>
            </a:extLst>
          </p:cNvPr>
          <p:cNvSpPr/>
          <p:nvPr/>
        </p:nvSpPr>
        <p:spPr>
          <a:xfrm>
            <a:off x="661434" y="3585287"/>
            <a:ext cx="1047294" cy="78465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Nadzoru Podmiotów Leczniczych i Ochrony Zdrowia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NZ)</a:t>
            </a:r>
          </a:p>
        </p:txBody>
      </p:sp>
      <p:sp>
        <p:nvSpPr>
          <p:cNvPr id="201" name="object 43">
            <a:extLst>
              <a:ext uri="{FF2B5EF4-FFF2-40B4-BE49-F238E27FC236}">
                <a16:creationId xmlns:a16="http://schemas.microsoft.com/office/drawing/2014/main" id="{4759826E-EBA4-408C-977A-17E72EDB3511}"/>
              </a:ext>
            </a:extLst>
          </p:cNvPr>
          <p:cNvSpPr/>
          <p:nvPr/>
        </p:nvSpPr>
        <p:spPr>
          <a:xfrm>
            <a:off x="8124636" y="5496215"/>
            <a:ext cx="1064454" cy="39325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object 43">
            <a:extLst>
              <a:ext uri="{FF2B5EF4-FFF2-40B4-BE49-F238E27FC236}">
                <a16:creationId xmlns:a16="http://schemas.microsoft.com/office/drawing/2014/main" id="{0056C967-525F-40CF-B5CA-1E6CFAB8FF9B}"/>
              </a:ext>
            </a:extLst>
          </p:cNvPr>
          <p:cNvSpPr/>
          <p:nvPr/>
        </p:nvSpPr>
        <p:spPr>
          <a:xfrm>
            <a:off x="8123150" y="5925111"/>
            <a:ext cx="1076328" cy="51694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object 42">
            <a:extLst>
              <a:ext uri="{FF2B5EF4-FFF2-40B4-BE49-F238E27FC236}">
                <a16:creationId xmlns:a16="http://schemas.microsoft.com/office/drawing/2014/main" id="{CF9425DE-73D1-461B-B7BA-488115A7602B}"/>
              </a:ext>
            </a:extLst>
          </p:cNvPr>
          <p:cNvSpPr/>
          <p:nvPr/>
        </p:nvSpPr>
        <p:spPr>
          <a:xfrm>
            <a:off x="8130384" y="5497634"/>
            <a:ext cx="1051327" cy="39183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Cyfryzacji i Informatyki (CI)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object 42">
            <a:extLst>
              <a:ext uri="{FF2B5EF4-FFF2-40B4-BE49-F238E27FC236}">
                <a16:creationId xmlns:a16="http://schemas.microsoft.com/office/drawing/2014/main" id="{E929F8C0-B6BA-41B6-95F2-EE76B44A14F0}"/>
              </a:ext>
            </a:extLst>
          </p:cNvPr>
          <p:cNvSpPr/>
          <p:nvPr/>
        </p:nvSpPr>
        <p:spPr>
          <a:xfrm>
            <a:off x="8133498" y="5931160"/>
            <a:ext cx="1055631" cy="49706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Zarządzania Zasobami Ludzkimi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(ZL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object 154">
            <a:extLst>
              <a:ext uri="{FF2B5EF4-FFF2-40B4-BE49-F238E27FC236}">
                <a16:creationId xmlns:a16="http://schemas.microsoft.com/office/drawing/2014/main" id="{95034E39-F44D-42F5-B8C6-2E0E57583B88}"/>
              </a:ext>
            </a:extLst>
          </p:cNvPr>
          <p:cNvSpPr/>
          <p:nvPr/>
        </p:nvSpPr>
        <p:spPr>
          <a:xfrm>
            <a:off x="655530" y="3577492"/>
            <a:ext cx="1060770" cy="79244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" name="object 154">
            <a:extLst>
              <a:ext uri="{FF2B5EF4-FFF2-40B4-BE49-F238E27FC236}">
                <a16:creationId xmlns:a16="http://schemas.microsoft.com/office/drawing/2014/main" id="{0AA8BE03-2AC3-46CF-855F-FDC1D2EFABDB}"/>
              </a:ext>
            </a:extLst>
          </p:cNvPr>
          <p:cNvSpPr/>
          <p:nvPr/>
        </p:nvSpPr>
        <p:spPr>
          <a:xfrm>
            <a:off x="6821043" y="5150977"/>
            <a:ext cx="1067068" cy="94916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3" name="object 110">
            <a:extLst>
              <a:ext uri="{FF2B5EF4-FFF2-40B4-BE49-F238E27FC236}">
                <a16:creationId xmlns:a16="http://schemas.microsoft.com/office/drawing/2014/main" id="{877D155A-091F-46B4-ADD3-AAA2CCF7FC4E}"/>
              </a:ext>
            </a:extLst>
          </p:cNvPr>
          <p:cNvSpPr/>
          <p:nvPr/>
        </p:nvSpPr>
        <p:spPr>
          <a:xfrm>
            <a:off x="6830109" y="5154361"/>
            <a:ext cx="1049308" cy="93482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ct val="150000"/>
              </a:lnSpc>
              <a:spcBef>
                <a:spcPts val="23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Europejskiego Funduszu Społecznego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indent="-635" algn="ctr">
              <a:lnSpc>
                <a:spcPct val="150000"/>
              </a:lnSpc>
              <a:spcBef>
                <a:spcPts val="235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FS)</a:t>
            </a:r>
          </a:p>
        </p:txBody>
      </p:sp>
      <p:sp>
        <p:nvSpPr>
          <p:cNvPr id="169" name="object 5">
            <a:extLst>
              <a:ext uri="{FF2B5EF4-FFF2-40B4-BE49-F238E27FC236}">
                <a16:creationId xmlns:a16="http://schemas.microsoft.com/office/drawing/2014/main" id="{5DECB51A-60E1-4266-9009-C94CBAF9076C}"/>
              </a:ext>
            </a:extLst>
          </p:cNvPr>
          <p:cNvSpPr/>
          <p:nvPr/>
        </p:nvSpPr>
        <p:spPr>
          <a:xfrm flipV="1">
            <a:off x="606227" y="3468743"/>
            <a:ext cx="45719" cy="1136993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object 102">
            <a:extLst>
              <a:ext uri="{FF2B5EF4-FFF2-40B4-BE49-F238E27FC236}">
                <a16:creationId xmlns:a16="http://schemas.microsoft.com/office/drawing/2014/main" id="{629E7732-EAE9-441E-9D1A-4C2D6A07B3D9}"/>
              </a:ext>
            </a:extLst>
          </p:cNvPr>
          <p:cNvSpPr/>
          <p:nvPr/>
        </p:nvSpPr>
        <p:spPr>
          <a:xfrm flipH="1">
            <a:off x="7880063" y="5621775"/>
            <a:ext cx="59949" cy="806445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bject 17"/>
          <p:cNvSpPr/>
          <p:nvPr/>
        </p:nvSpPr>
        <p:spPr>
          <a:xfrm flipH="1">
            <a:off x="9181311" y="6682333"/>
            <a:ext cx="78341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object 17"/>
          <p:cNvSpPr/>
          <p:nvPr/>
        </p:nvSpPr>
        <p:spPr>
          <a:xfrm flipH="1">
            <a:off x="9193299" y="7105012"/>
            <a:ext cx="69960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object 42"/>
          <p:cNvSpPr/>
          <p:nvPr/>
        </p:nvSpPr>
        <p:spPr>
          <a:xfrm>
            <a:off x="8129418" y="6910078"/>
            <a:ext cx="1053696" cy="41001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Biuro Zamiejscowe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w Częstochowie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(CZ)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4" name="object 18"/>
          <p:cNvSpPr/>
          <p:nvPr/>
        </p:nvSpPr>
        <p:spPr>
          <a:xfrm flipV="1">
            <a:off x="4095442" y="5036981"/>
            <a:ext cx="67059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object 110">
            <a:extLst>
              <a:ext uri="{FF2B5EF4-FFF2-40B4-BE49-F238E27FC236}">
                <a16:creationId xmlns:a16="http://schemas.microsoft.com/office/drawing/2014/main" id="{322B5C93-A017-4664-B131-E6D3F770871A}"/>
              </a:ext>
            </a:extLst>
          </p:cNvPr>
          <p:cNvSpPr/>
          <p:nvPr/>
        </p:nvSpPr>
        <p:spPr>
          <a:xfrm>
            <a:off x="6823727" y="6152503"/>
            <a:ext cx="1055523" cy="48350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b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Inwestycji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IW)</a:t>
            </a:r>
          </a:p>
        </p:txBody>
      </p:sp>
      <p:sp>
        <p:nvSpPr>
          <p:cNvPr id="198" name="object 42">
            <a:extLst>
              <a:ext uri="{FF2B5EF4-FFF2-40B4-BE49-F238E27FC236}">
                <a16:creationId xmlns:a16="http://schemas.microsoft.com/office/drawing/2014/main" id="{993AA00C-17EF-4D9D-ACB9-986307B82FDA}"/>
              </a:ext>
            </a:extLst>
          </p:cNvPr>
          <p:cNvSpPr/>
          <p:nvPr/>
        </p:nvSpPr>
        <p:spPr>
          <a:xfrm>
            <a:off x="8134387" y="5087270"/>
            <a:ext cx="1048181" cy="37657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Biuro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Kontroli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BK)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object 188">
            <a:extLst>
              <a:ext uri="{FF2B5EF4-FFF2-40B4-BE49-F238E27FC236}">
                <a16:creationId xmlns:a16="http://schemas.microsoft.com/office/drawing/2014/main" id="{0F09B058-3239-4E71-B007-55E995F6FC97}"/>
              </a:ext>
            </a:extLst>
          </p:cNvPr>
          <p:cNvSpPr txBox="1"/>
          <p:nvPr/>
        </p:nvSpPr>
        <p:spPr>
          <a:xfrm>
            <a:off x="4402244" y="5208526"/>
            <a:ext cx="109023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object 67">
            <a:extLst>
              <a:ext uri="{FF2B5EF4-FFF2-40B4-BE49-F238E27FC236}">
                <a16:creationId xmlns:a16="http://schemas.microsoft.com/office/drawing/2014/main" id="{A610C75F-F009-49E6-B396-DDBBBA7671E6}"/>
              </a:ext>
            </a:extLst>
          </p:cNvPr>
          <p:cNvSpPr/>
          <p:nvPr/>
        </p:nvSpPr>
        <p:spPr>
          <a:xfrm>
            <a:off x="6823530" y="6148010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object 17"/>
          <p:cNvSpPr/>
          <p:nvPr/>
        </p:nvSpPr>
        <p:spPr>
          <a:xfrm flipH="1">
            <a:off x="9184041" y="5305459"/>
            <a:ext cx="78341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8" name="object 102">
            <a:extLst>
              <a:ext uri="{FF2B5EF4-FFF2-40B4-BE49-F238E27FC236}">
                <a16:creationId xmlns:a16="http://schemas.microsoft.com/office/drawing/2014/main" id="{629E7732-EAE9-441E-9D1A-4C2D6A07B3D9}"/>
              </a:ext>
            </a:extLst>
          </p:cNvPr>
          <p:cNvSpPr/>
          <p:nvPr/>
        </p:nvSpPr>
        <p:spPr>
          <a:xfrm flipH="1">
            <a:off x="7876277" y="6380670"/>
            <a:ext cx="70770" cy="81514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object 135"/>
          <p:cNvSpPr/>
          <p:nvPr/>
        </p:nvSpPr>
        <p:spPr>
          <a:xfrm>
            <a:off x="5467475" y="4365227"/>
            <a:ext cx="1106920" cy="50756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Departament Rozwoju Turystyki</a:t>
            </a: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(TR)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object 140"/>
          <p:cNvSpPr/>
          <p:nvPr/>
        </p:nvSpPr>
        <p:spPr>
          <a:xfrm>
            <a:off x="5461258" y="4355556"/>
            <a:ext cx="1112384" cy="52261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" name="object 101"/>
          <p:cNvSpPr/>
          <p:nvPr/>
        </p:nvSpPr>
        <p:spPr>
          <a:xfrm>
            <a:off x="6583196" y="458103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62F70D707C1C49B38351F445A0034A" ma:contentTypeVersion="17" ma:contentTypeDescription="Utwórz nowy dokument." ma:contentTypeScope="" ma:versionID="c5eba553c843c18959fed227f602ecfa">
  <xsd:schema xmlns:xsd="http://www.w3.org/2001/XMLSchema" xmlns:xs="http://www.w3.org/2001/XMLSchema" xmlns:p="http://schemas.microsoft.com/office/2006/metadata/properties" xmlns:ns3="44204e15-e510-4884-8cc8-e3b54c113bcf" xmlns:ns4="49850c7a-c5cd-44e1-822a-05a5544ec0e3" targetNamespace="http://schemas.microsoft.com/office/2006/metadata/properties" ma:root="true" ma:fieldsID="8763d268f25b00b30562cd2cfcf0171e" ns3:_="" ns4:_="">
    <xsd:import namespace="44204e15-e510-4884-8cc8-e3b54c113bcf"/>
    <xsd:import namespace="49850c7a-c5cd-44e1-822a-05a5544ec0e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204e15-e510-4884-8cc8-e3b54c113b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850c7a-c5cd-44e1-822a-05a5544ec0e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4204e15-e510-4884-8cc8-e3b54c113bc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77AF063-69F0-495F-A4B5-0C13DA75D1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204e15-e510-4884-8cc8-e3b54c113bcf"/>
    <ds:schemaRef ds:uri="49850c7a-c5cd-44e1-822a-05a5544ec0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9E6D25-F900-4307-9ABB-F43BFB1A787F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49850c7a-c5cd-44e1-822a-05a5544ec0e3"/>
    <ds:schemaRef ds:uri="http://purl.org/dc/elements/1.1/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44204e15-e510-4884-8cc8-e3b54c113bcf"/>
  </ds:schemaRefs>
</ds:datastoreItem>
</file>

<file path=customXml/itemProps3.xml><?xml version="1.0" encoding="utf-8"?>
<ds:datastoreItem xmlns:ds="http://schemas.openxmlformats.org/officeDocument/2006/customXml" ds:itemID="{926915F5-E23D-4463-8786-86C5341D25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319</Words>
  <Application>Microsoft Office PowerPoint</Application>
  <PresentationFormat>Niestandardowy</PresentationFormat>
  <Paragraphs>87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Aptifer Sans LT Pro</vt:lpstr>
      <vt:lpstr>Arial</vt:lpstr>
      <vt:lpstr>Calibri</vt:lpstr>
      <vt:lpstr>Office Theme</vt:lpstr>
      <vt:lpstr>Zarząd Województwa Śląskiego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2020-02-24T11:16:50Z</dcterms:created>
  <dcterms:modified xsi:type="dcterms:W3CDTF">2024-10-25T11:22:02Z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0x010100A462F70D707C1C49B38351F445A0034A</vt:lpwstr>
  </property>
</Properties>
</file>