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4"/>
  </p:sldMasterIdLst>
  <p:notesMasterIdLst>
    <p:notesMasterId r:id="rId6"/>
  </p:notesMasterIdLst>
  <p:sldIdLst>
    <p:sldId id="256" r:id="rId5"/>
  </p:sldIdLst>
  <p:sldSz cx="10693400" cy="7562850"/>
  <p:notesSz cx="9872663" cy="67421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F3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05" autoAdjust="0"/>
  </p:normalViewPr>
  <p:slideViewPr>
    <p:cSldViewPr>
      <p:cViewPr varScale="1">
        <p:scale>
          <a:sx n="98" d="100"/>
          <a:sy n="98" d="100"/>
        </p:scale>
        <p:origin x="1500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592763" y="0"/>
            <a:ext cx="4278312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B4EE4-8472-48E2-B945-D7E7651A82BF}" type="datetimeFigureOut">
              <a:rPr lang="pl-PL" smtClean="0"/>
              <a:t>2024-05-07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327400" y="842963"/>
            <a:ext cx="3217863" cy="2274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87425" y="3244850"/>
            <a:ext cx="7897813" cy="2654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6403975"/>
            <a:ext cx="4278313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592763" y="6403975"/>
            <a:ext cx="4278312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297AB-059D-460A-86ED-F3D1CA12CE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411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297AB-059D-460A-86ED-F3D1CA12CE57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5777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9428853" y="0"/>
                </a:moveTo>
                <a:lnTo>
                  <a:pt x="179946" y="0"/>
                </a:lnTo>
                <a:lnTo>
                  <a:pt x="132251" y="6456"/>
                </a:lnTo>
                <a:lnTo>
                  <a:pt x="89306" y="24658"/>
                </a:lnTo>
                <a:lnTo>
                  <a:pt x="52858" y="52857"/>
                </a:lnTo>
                <a:lnTo>
                  <a:pt x="24659" y="89304"/>
                </a:lnTo>
                <a:lnTo>
                  <a:pt x="6456" y="132249"/>
                </a:lnTo>
                <a:lnTo>
                  <a:pt x="0" y="179945"/>
                </a:lnTo>
                <a:lnTo>
                  <a:pt x="0" y="1473634"/>
                </a:lnTo>
                <a:lnTo>
                  <a:pt x="6456" y="1521327"/>
                </a:lnTo>
                <a:lnTo>
                  <a:pt x="24659" y="1564272"/>
                </a:lnTo>
                <a:lnTo>
                  <a:pt x="52858" y="1600720"/>
                </a:lnTo>
                <a:lnTo>
                  <a:pt x="89306" y="1628920"/>
                </a:lnTo>
                <a:lnTo>
                  <a:pt x="132251" y="1647124"/>
                </a:lnTo>
                <a:lnTo>
                  <a:pt x="179946" y="1653580"/>
                </a:lnTo>
                <a:lnTo>
                  <a:pt x="9428853" y="1653580"/>
                </a:lnTo>
                <a:lnTo>
                  <a:pt x="9476547" y="1647124"/>
                </a:lnTo>
                <a:lnTo>
                  <a:pt x="9519493" y="1628920"/>
                </a:lnTo>
                <a:lnTo>
                  <a:pt x="9555940" y="1600720"/>
                </a:lnTo>
                <a:lnTo>
                  <a:pt x="9584140" y="1564272"/>
                </a:lnTo>
                <a:lnTo>
                  <a:pt x="9602343" y="1521327"/>
                </a:lnTo>
                <a:lnTo>
                  <a:pt x="9608799" y="1473634"/>
                </a:lnTo>
                <a:lnTo>
                  <a:pt x="9608799" y="179945"/>
                </a:lnTo>
                <a:lnTo>
                  <a:pt x="9602343" y="132249"/>
                </a:lnTo>
                <a:lnTo>
                  <a:pt x="9584140" y="89304"/>
                </a:lnTo>
                <a:lnTo>
                  <a:pt x="9555940" y="52857"/>
                </a:lnTo>
                <a:lnTo>
                  <a:pt x="9519493" y="24658"/>
                </a:lnTo>
                <a:lnTo>
                  <a:pt x="9476547" y="6456"/>
                </a:lnTo>
                <a:lnTo>
                  <a:pt x="9428853" y="0"/>
                </a:lnTo>
                <a:close/>
              </a:path>
            </a:pathLst>
          </a:custGeom>
          <a:solidFill>
            <a:srgbClr val="C2E2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179946" y="0"/>
                </a:moveTo>
                <a:lnTo>
                  <a:pt x="9428853" y="0"/>
                </a:lnTo>
                <a:lnTo>
                  <a:pt x="9476547" y="6456"/>
                </a:lnTo>
                <a:lnTo>
                  <a:pt x="9519493" y="24658"/>
                </a:lnTo>
                <a:lnTo>
                  <a:pt x="9555940" y="52857"/>
                </a:lnTo>
                <a:lnTo>
                  <a:pt x="9584140" y="89304"/>
                </a:lnTo>
                <a:lnTo>
                  <a:pt x="9602343" y="132249"/>
                </a:lnTo>
                <a:lnTo>
                  <a:pt x="9608799" y="179945"/>
                </a:lnTo>
                <a:lnTo>
                  <a:pt x="9608799" y="1473634"/>
                </a:lnTo>
                <a:lnTo>
                  <a:pt x="9602343" y="1521327"/>
                </a:lnTo>
                <a:lnTo>
                  <a:pt x="9584140" y="1564272"/>
                </a:lnTo>
                <a:lnTo>
                  <a:pt x="9555940" y="1600720"/>
                </a:lnTo>
                <a:lnTo>
                  <a:pt x="9519493" y="1628920"/>
                </a:lnTo>
                <a:lnTo>
                  <a:pt x="9476547" y="1647124"/>
                </a:lnTo>
                <a:lnTo>
                  <a:pt x="9428853" y="1653580"/>
                </a:lnTo>
                <a:lnTo>
                  <a:pt x="179946" y="1653580"/>
                </a:lnTo>
                <a:lnTo>
                  <a:pt x="132251" y="1647124"/>
                </a:lnTo>
                <a:lnTo>
                  <a:pt x="89306" y="1628920"/>
                </a:lnTo>
                <a:lnTo>
                  <a:pt x="52858" y="1600720"/>
                </a:lnTo>
                <a:lnTo>
                  <a:pt x="24659" y="1564272"/>
                </a:lnTo>
                <a:lnTo>
                  <a:pt x="6456" y="1521327"/>
                </a:lnTo>
                <a:lnTo>
                  <a:pt x="0" y="1473634"/>
                </a:lnTo>
                <a:lnTo>
                  <a:pt x="0" y="179945"/>
                </a:lnTo>
                <a:lnTo>
                  <a:pt x="6456" y="132249"/>
                </a:lnTo>
                <a:lnTo>
                  <a:pt x="24659" y="89304"/>
                </a:lnTo>
                <a:lnTo>
                  <a:pt x="52858" y="52857"/>
                </a:lnTo>
                <a:lnTo>
                  <a:pt x="89306" y="24658"/>
                </a:lnTo>
                <a:lnTo>
                  <a:pt x="132251" y="6456"/>
                </a:lnTo>
                <a:lnTo>
                  <a:pt x="179946" y="0"/>
                </a:lnTo>
                <a:close/>
              </a:path>
            </a:pathLst>
          </a:custGeom>
          <a:ln w="17999">
            <a:solidFill>
              <a:srgbClr val="71C9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71214" y="601672"/>
            <a:ext cx="2950971" cy="478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0022" y="601672"/>
            <a:ext cx="7256842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Zarząd Województwa Śląskiego</a:t>
            </a:r>
          </a:p>
        </p:txBody>
      </p:sp>
      <p:sp>
        <p:nvSpPr>
          <p:cNvPr id="3" name="object 3"/>
          <p:cNvSpPr/>
          <p:nvPr/>
        </p:nvSpPr>
        <p:spPr>
          <a:xfrm flipV="1">
            <a:off x="1260252" y="1321783"/>
            <a:ext cx="6095145" cy="81570"/>
          </a:xfrm>
          <a:custGeom>
            <a:avLst/>
            <a:gdLst/>
            <a:ahLst/>
            <a:cxnLst/>
            <a:rect l="l" t="t" r="r" b="b"/>
            <a:pathLst>
              <a:path w="5547359">
                <a:moveTo>
                  <a:pt x="0" y="0"/>
                </a:moveTo>
                <a:lnTo>
                  <a:pt x="5547107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44134" y="1403436"/>
            <a:ext cx="0" cy="297180"/>
          </a:xfrm>
          <a:custGeom>
            <a:avLst/>
            <a:gdLst/>
            <a:ahLst/>
            <a:cxnLst/>
            <a:rect l="l" t="t" r="r" b="b"/>
            <a:pathLst>
              <a:path h="297180">
                <a:moveTo>
                  <a:pt x="0" y="0"/>
                </a:moveTo>
                <a:lnTo>
                  <a:pt x="0" y="296816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97968" y="1807665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 flipH="1">
            <a:off x="559655" y="1807665"/>
            <a:ext cx="45719" cy="4070938"/>
          </a:xfrm>
          <a:custGeom>
            <a:avLst/>
            <a:gdLst/>
            <a:ahLst/>
            <a:cxnLst/>
            <a:rect l="l" t="t" r="r" b="b"/>
            <a:pathLst>
              <a:path h="3342640">
                <a:moveTo>
                  <a:pt x="0" y="0"/>
                </a:moveTo>
                <a:lnTo>
                  <a:pt x="0" y="3342269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 flipH="1">
            <a:off x="10372298" y="2652917"/>
            <a:ext cx="53108" cy="1304362"/>
          </a:xfrm>
          <a:custGeom>
            <a:avLst/>
            <a:gdLst/>
            <a:ahLst/>
            <a:cxnLst/>
            <a:rect l="l" t="t" r="r" b="b"/>
            <a:pathLst>
              <a:path h="1218564">
                <a:moveTo>
                  <a:pt x="0" y="0"/>
                </a:moveTo>
                <a:lnTo>
                  <a:pt x="0" y="121808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105360" y="3289989"/>
            <a:ext cx="45719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168483" y="5565093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159885" y="3265053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9163913" y="5036292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528169" y="1171597"/>
            <a:ext cx="631089" cy="4688430"/>
          </a:xfrm>
          <a:custGeom>
            <a:avLst/>
            <a:gdLst/>
            <a:ahLst/>
            <a:cxnLst/>
            <a:rect l="l" t="t" r="r" b="b"/>
            <a:pathLst>
              <a:path w="673735" h="4989830">
                <a:moveTo>
                  <a:pt x="0" y="0"/>
                </a:moveTo>
                <a:lnTo>
                  <a:pt x="5307" y="741452"/>
                </a:lnTo>
                <a:lnTo>
                  <a:pt x="673214" y="744519"/>
                </a:lnTo>
                <a:lnTo>
                  <a:pt x="673214" y="498929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345830" y="1399944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775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9254208" y="2661211"/>
            <a:ext cx="45719" cy="4339716"/>
          </a:xfrm>
          <a:custGeom>
            <a:avLst/>
            <a:gdLst/>
            <a:ahLst/>
            <a:cxnLst/>
            <a:rect l="l" t="t" r="r" b="b"/>
            <a:pathLst>
              <a:path h="3568700">
                <a:moveTo>
                  <a:pt x="0" y="3568137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9184852" y="2661507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82547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9168362" y="4495746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86852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315178" y="1242975"/>
            <a:ext cx="1440180" cy="552160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1380189" y="0"/>
                </a:moveTo>
                <a:lnTo>
                  <a:pt x="59763" y="0"/>
                </a:lnTo>
                <a:lnTo>
                  <a:pt x="36559" y="4715"/>
                </a:lnTo>
                <a:lnTo>
                  <a:pt x="17556" y="17554"/>
                </a:lnTo>
                <a:lnTo>
                  <a:pt x="4716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6" y="339877"/>
                </a:lnTo>
                <a:lnTo>
                  <a:pt x="17556" y="358877"/>
                </a:lnTo>
                <a:lnTo>
                  <a:pt x="36559" y="371715"/>
                </a:lnTo>
                <a:lnTo>
                  <a:pt x="59763" y="376430"/>
                </a:lnTo>
                <a:lnTo>
                  <a:pt x="1380189" y="376430"/>
                </a:lnTo>
                <a:lnTo>
                  <a:pt x="1403392" y="371715"/>
                </a:lnTo>
                <a:lnTo>
                  <a:pt x="1422393" y="358877"/>
                </a:lnTo>
                <a:lnTo>
                  <a:pt x="1435231" y="339877"/>
                </a:lnTo>
                <a:lnTo>
                  <a:pt x="1439946" y="316674"/>
                </a:lnTo>
                <a:lnTo>
                  <a:pt x="1439946" y="59759"/>
                </a:lnTo>
                <a:lnTo>
                  <a:pt x="1435231" y="36556"/>
                </a:lnTo>
                <a:lnTo>
                  <a:pt x="1422393" y="17554"/>
                </a:lnTo>
                <a:lnTo>
                  <a:pt x="1403392" y="4715"/>
                </a:lnTo>
                <a:lnTo>
                  <a:pt x="1380189" y="0"/>
                </a:lnTo>
                <a:close/>
              </a:path>
            </a:pathLst>
          </a:custGeom>
          <a:solidFill>
            <a:srgbClr val="006FBA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315178" y="1242975"/>
            <a:ext cx="1440180" cy="559623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59763" y="0"/>
                </a:moveTo>
                <a:lnTo>
                  <a:pt x="1380189" y="0"/>
                </a:lnTo>
                <a:lnTo>
                  <a:pt x="1403392" y="4715"/>
                </a:lnTo>
                <a:lnTo>
                  <a:pt x="1422393" y="17554"/>
                </a:lnTo>
                <a:lnTo>
                  <a:pt x="1435231" y="36556"/>
                </a:lnTo>
                <a:lnTo>
                  <a:pt x="1439946" y="59759"/>
                </a:lnTo>
                <a:lnTo>
                  <a:pt x="1439946" y="316674"/>
                </a:lnTo>
                <a:lnTo>
                  <a:pt x="1435231" y="339877"/>
                </a:lnTo>
                <a:lnTo>
                  <a:pt x="1422393" y="358877"/>
                </a:lnTo>
                <a:lnTo>
                  <a:pt x="1403392" y="371715"/>
                </a:lnTo>
                <a:lnTo>
                  <a:pt x="1380189" y="376430"/>
                </a:lnTo>
                <a:lnTo>
                  <a:pt x="59763" y="376430"/>
                </a:lnTo>
                <a:lnTo>
                  <a:pt x="36559" y="371715"/>
                </a:lnTo>
                <a:lnTo>
                  <a:pt x="17556" y="358877"/>
                </a:lnTo>
                <a:lnTo>
                  <a:pt x="4716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6" y="36556"/>
                </a:lnTo>
                <a:lnTo>
                  <a:pt x="17556" y="17554"/>
                </a:lnTo>
                <a:lnTo>
                  <a:pt x="36559" y="4715"/>
                </a:lnTo>
                <a:lnTo>
                  <a:pt x="5976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82402" y="1230835"/>
            <a:ext cx="1334135" cy="7437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2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Marszałek Województwa Śląskiego</a:t>
            </a:r>
            <a:endParaRPr lang="pl-PL" sz="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420"/>
              </a:lnSpc>
              <a:spcBef>
                <a:spcPts val="100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Wojciech </a:t>
            </a:r>
            <a:r>
              <a:rPr lang="pl-PL" sz="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Saługa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420"/>
              </a:lnSpc>
            </a:pP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850718" y="1858598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853422" y="1850345"/>
            <a:ext cx="45719" cy="2891264"/>
          </a:xfrm>
          <a:custGeom>
            <a:avLst/>
            <a:gdLst/>
            <a:ahLst/>
            <a:cxnLst/>
            <a:rect l="l" t="t" r="r" b="b"/>
            <a:pathLst>
              <a:path h="2162810">
                <a:moveTo>
                  <a:pt x="0" y="0"/>
                </a:moveTo>
                <a:lnTo>
                  <a:pt x="0" y="2162355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277862" y="1422698"/>
            <a:ext cx="0" cy="111760"/>
          </a:xfrm>
          <a:custGeom>
            <a:avLst/>
            <a:gdLst/>
            <a:ahLst/>
            <a:cxnLst/>
            <a:rect l="l" t="t" r="r" b="b"/>
            <a:pathLst>
              <a:path h="111759">
                <a:moveTo>
                  <a:pt x="0" y="111643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8105700" y="3054333"/>
            <a:ext cx="1051700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8107572" y="3052012"/>
            <a:ext cx="1056278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8120794" y="2434277"/>
            <a:ext cx="1060799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3"/>
                </a:lnTo>
                <a:lnTo>
                  <a:pt x="4715" y="36554"/>
                </a:lnTo>
                <a:lnTo>
                  <a:pt x="0" y="59759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5"/>
                </a:lnTo>
                <a:lnTo>
                  <a:pt x="1145927" y="339873"/>
                </a:lnTo>
                <a:lnTo>
                  <a:pt x="1150642" y="316669"/>
                </a:lnTo>
                <a:lnTo>
                  <a:pt x="1150642" y="59759"/>
                </a:lnTo>
                <a:lnTo>
                  <a:pt x="1145927" y="36554"/>
                </a:lnTo>
                <a:lnTo>
                  <a:pt x="1133088" y="17553"/>
                </a:lnTo>
                <a:lnTo>
                  <a:pt x="1114086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8117535" y="2440846"/>
            <a:ext cx="1067692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4"/>
                </a:lnTo>
                <a:lnTo>
                  <a:pt x="1133088" y="17553"/>
                </a:lnTo>
                <a:lnTo>
                  <a:pt x="1145927" y="36554"/>
                </a:lnTo>
                <a:lnTo>
                  <a:pt x="1150642" y="59759"/>
                </a:lnTo>
                <a:lnTo>
                  <a:pt x="1150642" y="316669"/>
                </a:lnTo>
                <a:lnTo>
                  <a:pt x="1145927" y="339873"/>
                </a:lnTo>
                <a:lnTo>
                  <a:pt x="1133088" y="358875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5"/>
                </a:lnTo>
                <a:lnTo>
                  <a:pt x="4715" y="339873"/>
                </a:lnTo>
                <a:lnTo>
                  <a:pt x="0" y="316669"/>
                </a:lnTo>
                <a:lnTo>
                  <a:pt x="0" y="59759"/>
                </a:lnTo>
                <a:lnTo>
                  <a:pt x="4715" y="36554"/>
                </a:lnTo>
                <a:lnTo>
                  <a:pt x="17554" y="17553"/>
                </a:lnTo>
                <a:lnTo>
                  <a:pt x="36556" y="4714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093756" y="4823330"/>
            <a:ext cx="1065329" cy="43884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Zamówień Publicznych (ZP)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8090401" y="4825443"/>
            <a:ext cx="1071226" cy="44505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8101018" y="5351636"/>
            <a:ext cx="1071792" cy="42691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8107572" y="3670186"/>
            <a:ext cx="1052010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5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Administracji                              i Logistyki (AL)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8107572" y="3673801"/>
            <a:ext cx="105116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5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8100452" y="4241993"/>
            <a:ext cx="1062682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1"/>
                </a:lnTo>
                <a:lnTo>
                  <a:pt x="46520" y="473030"/>
                </a:lnTo>
                <a:lnTo>
                  <a:pt x="76050" y="479031"/>
                </a:lnTo>
                <a:lnTo>
                  <a:pt x="1074592" y="479031"/>
                </a:lnTo>
                <a:lnTo>
                  <a:pt x="1104122" y="473030"/>
                </a:lnTo>
                <a:lnTo>
                  <a:pt x="1128303" y="456691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8101388" y="4245721"/>
            <a:ext cx="1058250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91"/>
                </a:lnTo>
                <a:lnTo>
                  <a:pt x="1104122" y="473030"/>
                </a:lnTo>
                <a:lnTo>
                  <a:pt x="1074592" y="479031"/>
                </a:lnTo>
                <a:lnTo>
                  <a:pt x="76050" y="479031"/>
                </a:lnTo>
                <a:lnTo>
                  <a:pt x="46520" y="473030"/>
                </a:lnTo>
                <a:lnTo>
                  <a:pt x="22339" y="456691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054630" y="4787328"/>
            <a:ext cx="1038609" cy="62143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algn="ctr"/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Obsługi Prawnej i Nadzoru Właścicielskiego (KN)</a:t>
            </a:r>
          </a:p>
          <a:p>
            <a:pPr algn="ctr"/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050808" y="4787358"/>
            <a:ext cx="1045523" cy="6336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5"/>
                </a:lnTo>
                <a:lnTo>
                  <a:pt x="1128301" y="456687"/>
                </a:lnTo>
                <a:lnTo>
                  <a:pt x="1104121" y="473026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6"/>
                </a:lnTo>
                <a:lnTo>
                  <a:pt x="22337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057163" y="3047481"/>
            <a:ext cx="1056527" cy="46242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3"/>
                </a:lnTo>
                <a:lnTo>
                  <a:pt x="1144640" y="46522"/>
                </a:lnTo>
                <a:lnTo>
                  <a:pt x="1128302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Kancelaria Zarządu (KZ)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055383" y="3038400"/>
            <a:ext cx="105739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064790" y="5507495"/>
            <a:ext cx="1037374" cy="65858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algn="ctr"/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Pełnomocnik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. Zintegrowanego Systemu Zarządzania (ZSZ)</a:t>
            </a:r>
          </a:p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057505" y="5507495"/>
            <a:ext cx="1030990" cy="666570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90"/>
                </a:lnTo>
                <a:lnTo>
                  <a:pt x="1104122" y="473029"/>
                </a:lnTo>
                <a:lnTo>
                  <a:pt x="1074593" y="479030"/>
                </a:lnTo>
                <a:lnTo>
                  <a:pt x="76050" y="479030"/>
                </a:lnTo>
                <a:lnTo>
                  <a:pt x="46521" y="473029"/>
                </a:lnTo>
                <a:lnTo>
                  <a:pt x="22339" y="456690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1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046655" y="3580522"/>
            <a:ext cx="1041840" cy="54998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</a:p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Rozwoju </a:t>
            </a:r>
          </a:p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Transformacji Regionu (RT)</a:t>
            </a:r>
          </a:p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052032" y="3572757"/>
            <a:ext cx="1045822" cy="561413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052768" y="4234167"/>
            <a:ext cx="1040179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8" y="456687"/>
                </a:lnTo>
                <a:lnTo>
                  <a:pt x="46518" y="473026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6"/>
                </a:lnTo>
                <a:lnTo>
                  <a:pt x="1128302" y="456687"/>
                </a:lnTo>
                <a:lnTo>
                  <a:pt x="1144640" y="432504"/>
                </a:lnTo>
                <a:lnTo>
                  <a:pt x="1150640" y="402973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050238" y="4234168"/>
            <a:ext cx="1054647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3"/>
                </a:lnTo>
                <a:lnTo>
                  <a:pt x="1144640" y="432504"/>
                </a:lnTo>
                <a:lnTo>
                  <a:pt x="1128302" y="456687"/>
                </a:lnTo>
                <a:lnTo>
                  <a:pt x="1104122" y="473026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6"/>
                </a:lnTo>
                <a:lnTo>
                  <a:pt x="22338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6636493" y="1879309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141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object 81"/>
          <p:cNvSpPr/>
          <p:nvPr/>
        </p:nvSpPr>
        <p:spPr>
          <a:xfrm flipH="1">
            <a:off x="6590771" y="2300075"/>
            <a:ext cx="45719" cy="2128514"/>
          </a:xfrm>
          <a:custGeom>
            <a:avLst/>
            <a:gdLst/>
            <a:ahLst/>
            <a:cxnLst/>
            <a:rect l="l" t="t" r="r" b="b"/>
            <a:pathLst>
              <a:path h="2069464">
                <a:moveTo>
                  <a:pt x="0" y="0"/>
                </a:moveTo>
                <a:lnTo>
                  <a:pt x="0" y="2069406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4254072" y="4337667"/>
            <a:ext cx="1037092" cy="79374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19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9"/>
                </a:lnTo>
                <a:lnTo>
                  <a:pt x="46519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4250332" y="4331094"/>
            <a:ext cx="1051056" cy="79226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19" y="473027"/>
                </a:lnTo>
                <a:lnTo>
                  <a:pt x="22337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9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262402" y="5213319"/>
            <a:ext cx="1038980" cy="513163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Pion Ochrony – Pełnomocnik ds. Ochrony Informacji Niejawnych (IN)</a:t>
            </a:r>
          </a:p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4251166" y="5202770"/>
            <a:ext cx="1055568" cy="52371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5405429" y="1641641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6" y="0"/>
                </a:moveTo>
                <a:lnTo>
                  <a:pt x="59761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5" y="339877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61" y="376430"/>
                </a:lnTo>
                <a:lnTo>
                  <a:pt x="1090886" y="376430"/>
                </a:lnTo>
                <a:lnTo>
                  <a:pt x="1114088" y="371715"/>
                </a:lnTo>
                <a:lnTo>
                  <a:pt x="1133089" y="358877"/>
                </a:lnTo>
                <a:lnTo>
                  <a:pt x="1145927" y="339877"/>
                </a:lnTo>
                <a:lnTo>
                  <a:pt x="1150642" y="316674"/>
                </a:lnTo>
                <a:lnTo>
                  <a:pt x="1150642" y="59759"/>
                </a:lnTo>
                <a:lnTo>
                  <a:pt x="1145927" y="36556"/>
                </a:lnTo>
                <a:lnTo>
                  <a:pt x="1133089" y="17554"/>
                </a:lnTo>
                <a:lnTo>
                  <a:pt x="1114088" y="4715"/>
                </a:lnTo>
                <a:lnTo>
                  <a:pt x="1090886" y="0"/>
                </a:lnTo>
                <a:close/>
              </a:path>
            </a:pathLst>
          </a:custGeom>
          <a:solidFill>
            <a:srgbClr val="ED2E8C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6716473" y="1706379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61" y="0"/>
                </a:moveTo>
                <a:lnTo>
                  <a:pt x="1090886" y="0"/>
                </a:lnTo>
                <a:lnTo>
                  <a:pt x="1114088" y="4715"/>
                </a:lnTo>
                <a:lnTo>
                  <a:pt x="1133089" y="17554"/>
                </a:lnTo>
                <a:lnTo>
                  <a:pt x="1145927" y="36556"/>
                </a:lnTo>
                <a:lnTo>
                  <a:pt x="1150642" y="59759"/>
                </a:lnTo>
                <a:lnTo>
                  <a:pt x="1150642" y="316674"/>
                </a:lnTo>
                <a:lnTo>
                  <a:pt x="1145927" y="339877"/>
                </a:lnTo>
                <a:lnTo>
                  <a:pt x="1133089" y="358877"/>
                </a:lnTo>
                <a:lnTo>
                  <a:pt x="1114088" y="371715"/>
                </a:lnTo>
                <a:lnTo>
                  <a:pt x="1090886" y="376430"/>
                </a:lnTo>
                <a:lnTo>
                  <a:pt x="59761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61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6581785" y="329554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6581242" y="3919492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6594601" y="442858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6589285" y="187930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5435829" y="1669354"/>
            <a:ext cx="1097280" cy="6937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ts val="1250"/>
              </a:lnSpc>
              <a:spcBef>
                <a:spcPts val="11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</a:t>
            </a:r>
            <a:endParaRPr lang="pl-PL" sz="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0"/>
              </a:lnSpc>
              <a:spcBef>
                <a:spcPts val="110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Joanna </a:t>
            </a:r>
            <a:r>
              <a:rPr lang="pl-PL" sz="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Bojczuk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0"/>
              </a:lnSpc>
            </a:pP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651866" y="1532646"/>
            <a:ext cx="1151255" cy="546651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5" y="371715"/>
                </a:lnTo>
                <a:lnTo>
                  <a:pt x="1133086" y="358877"/>
                </a:lnTo>
                <a:lnTo>
                  <a:pt x="1145924" y="339875"/>
                </a:lnTo>
                <a:lnTo>
                  <a:pt x="1150639" y="316670"/>
                </a:lnTo>
                <a:lnTo>
                  <a:pt x="1150639" y="59759"/>
                </a:lnTo>
                <a:lnTo>
                  <a:pt x="1145924" y="36556"/>
                </a:lnTo>
                <a:lnTo>
                  <a:pt x="1133086" y="17554"/>
                </a:lnTo>
                <a:lnTo>
                  <a:pt x="1114085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00642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652414" y="1538587"/>
            <a:ext cx="1151255" cy="530480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5" y="4715"/>
                </a:lnTo>
                <a:lnTo>
                  <a:pt x="1133086" y="17554"/>
                </a:lnTo>
                <a:lnTo>
                  <a:pt x="1145924" y="36556"/>
                </a:lnTo>
                <a:lnTo>
                  <a:pt x="1150639" y="59759"/>
                </a:lnTo>
                <a:lnTo>
                  <a:pt x="1150639" y="316670"/>
                </a:lnTo>
                <a:lnTo>
                  <a:pt x="1145924" y="339875"/>
                </a:lnTo>
                <a:lnTo>
                  <a:pt x="1133086" y="358877"/>
                </a:lnTo>
                <a:lnTo>
                  <a:pt x="1114085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648784" y="1552027"/>
            <a:ext cx="1171237" cy="6924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05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</a:t>
            </a:r>
            <a:endParaRPr lang="pl-PL" sz="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305"/>
              </a:lnSpc>
              <a:spcBef>
                <a:spcPts val="100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Bartłomiej Sabat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305"/>
              </a:lnSpc>
            </a:pPr>
            <a:endParaRPr sz="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1894588" y="1617714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5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61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5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5"/>
                </a:lnTo>
                <a:lnTo>
                  <a:pt x="1150642" y="316670"/>
                </a:lnTo>
                <a:lnTo>
                  <a:pt x="1150642" y="59761"/>
                </a:lnTo>
                <a:lnTo>
                  <a:pt x="1145927" y="36556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A41F16"/>
          </a:solidFill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1896274" y="1611480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6"/>
                </a:lnTo>
                <a:lnTo>
                  <a:pt x="1150642" y="59761"/>
                </a:lnTo>
                <a:lnTo>
                  <a:pt x="1150642" y="316670"/>
                </a:lnTo>
                <a:lnTo>
                  <a:pt x="1145927" y="339875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5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61"/>
                </a:lnTo>
                <a:lnTo>
                  <a:pt x="4715" y="36556"/>
                </a:lnTo>
                <a:lnTo>
                  <a:pt x="17554" y="17554"/>
                </a:lnTo>
                <a:lnTo>
                  <a:pt x="36555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1901534" y="1636551"/>
            <a:ext cx="1100240" cy="394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</a:t>
            </a:r>
            <a:endParaRPr lang="pl-PL" sz="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Grzegorz Boski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1979781" y="1912067"/>
            <a:ext cx="981981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object 125"/>
          <p:cNvSpPr/>
          <p:nvPr/>
        </p:nvSpPr>
        <p:spPr>
          <a:xfrm flipV="1">
            <a:off x="4182833" y="2249025"/>
            <a:ext cx="5738737" cy="45719"/>
          </a:xfrm>
          <a:custGeom>
            <a:avLst/>
            <a:gdLst/>
            <a:ahLst/>
            <a:cxnLst/>
            <a:rect l="l" t="t" r="r" b="b"/>
            <a:pathLst>
              <a:path w="4955540">
                <a:moveTo>
                  <a:pt x="0" y="0"/>
                </a:moveTo>
                <a:lnTo>
                  <a:pt x="4955339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8660496" y="2301542"/>
            <a:ext cx="0" cy="118745"/>
          </a:xfrm>
          <a:custGeom>
            <a:avLst/>
            <a:gdLst/>
            <a:ahLst/>
            <a:cxnLst/>
            <a:rect l="l" t="t" r="r" b="b"/>
            <a:pathLst>
              <a:path h="118744">
                <a:moveTo>
                  <a:pt x="0" y="0"/>
                </a:moveTo>
                <a:lnTo>
                  <a:pt x="0" y="118522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9912022" y="2293328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034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6337300" y="182673"/>
            <a:ext cx="3854054" cy="6450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Zał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ą</a:t>
            </a:r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cznik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nr 2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do uchwały nr 1/1/VIII/2024</a:t>
            </a:r>
          </a:p>
          <a:p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Zarządu Województwa Śląskiego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dnia 6 maja 2024 r. </a:t>
            </a:r>
          </a:p>
          <a:p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9303150" y="2437641"/>
            <a:ext cx="1032624" cy="44813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5"/>
                </a:lnTo>
                <a:lnTo>
                  <a:pt x="0" y="59759"/>
                </a:lnTo>
                <a:lnTo>
                  <a:pt x="0" y="316673"/>
                </a:lnTo>
                <a:lnTo>
                  <a:pt x="4715" y="339876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6"/>
                </a:lnTo>
                <a:lnTo>
                  <a:pt x="1150642" y="316673"/>
                </a:lnTo>
                <a:lnTo>
                  <a:pt x="1150642" y="59759"/>
                </a:lnTo>
                <a:lnTo>
                  <a:pt x="1145927" y="36555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FEBD11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9313800" y="2428738"/>
            <a:ext cx="1021973" cy="46013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5"/>
                </a:lnTo>
                <a:lnTo>
                  <a:pt x="1150642" y="59759"/>
                </a:lnTo>
                <a:lnTo>
                  <a:pt x="1150642" y="316673"/>
                </a:lnTo>
                <a:lnTo>
                  <a:pt x="1145927" y="339876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6"/>
                </a:lnTo>
                <a:lnTo>
                  <a:pt x="0" y="316673"/>
                </a:lnTo>
                <a:lnTo>
                  <a:pt x="0" y="59759"/>
                </a:lnTo>
                <a:lnTo>
                  <a:pt x="4715" y="36555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9300796" y="3061664"/>
            <a:ext cx="1032037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9296919" y="3065163"/>
            <a:ext cx="1042309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9317732" y="3686372"/>
            <a:ext cx="1018041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9313800" y="3686371"/>
            <a:ext cx="102966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5479716" y="3057656"/>
            <a:ext cx="1099983" cy="56773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1925673" y="3562421"/>
            <a:ext cx="1058828" cy="353300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Drogownictwa (DD)</a:t>
            </a:r>
          </a:p>
        </p:txBody>
      </p:sp>
      <p:sp>
        <p:nvSpPr>
          <p:cNvPr id="138" name="object 138"/>
          <p:cNvSpPr/>
          <p:nvPr/>
        </p:nvSpPr>
        <p:spPr>
          <a:xfrm>
            <a:off x="1924216" y="3566746"/>
            <a:ext cx="1067674" cy="34897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5492479" y="3080426"/>
            <a:ext cx="1080407" cy="539153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1" y="473025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Ochrony Środowiska, Ekologii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Opłat Środowiskowych (OE)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1902866" y="3034992"/>
            <a:ext cx="1071196" cy="455803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Terenów Wiejskich (TW)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668619" y="3031117"/>
            <a:ext cx="1041783" cy="626891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Gospodarki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Współpracy Międzynarodowej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GP)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664034" y="3028278"/>
            <a:ext cx="1053490" cy="637583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2"/>
                </a:lnTo>
                <a:lnTo>
                  <a:pt x="1150639" y="76053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674227" y="5657753"/>
            <a:ext cx="1057979" cy="516312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Biuro Regionalne Województwa Śląskiego w Brukseli (BR)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665771" y="5653592"/>
            <a:ext cx="1068109" cy="520473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670602" y="3744202"/>
            <a:ext cx="1067068" cy="681188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8"/>
                </a:lnTo>
                <a:lnTo>
                  <a:pt x="1150639" y="76048"/>
                </a:lnTo>
                <a:lnTo>
                  <a:pt x="1150639" y="402972"/>
                </a:lnTo>
                <a:lnTo>
                  <a:pt x="1144638" y="432503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9342666" y="2472146"/>
            <a:ext cx="993107" cy="346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0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Skarbnik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9337046" y="3137550"/>
            <a:ext cx="92411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Finansowy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9348061" y="3747332"/>
            <a:ext cx="92411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Księgowości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(KG)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688992" y="3018294"/>
            <a:ext cx="1045718" cy="158633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indent="-12700" algn="ctr">
              <a:lnSpc>
                <a:spcPts val="1180"/>
              </a:lnSpc>
              <a:spcBef>
                <a:spcPts val="155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724065" y="3546549"/>
            <a:ext cx="955786" cy="156068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algn="ctr">
              <a:lnSpc>
                <a:spcPts val="1110"/>
              </a:lnSpc>
              <a:spcBef>
                <a:spcPts val="21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1921118" y="3080427"/>
            <a:ext cx="1038217" cy="158633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8056253" y="2488087"/>
            <a:ext cx="1118727" cy="346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5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Sekretarz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8119790" y="3049691"/>
            <a:ext cx="976513" cy="44525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Organizacji Urzędu (OR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8122370" y="4325444"/>
            <a:ext cx="101346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Kancelaria Sejmiku  (SW)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3081096" y="5104171"/>
            <a:ext cx="1024222" cy="158633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3250683" y="4916851"/>
            <a:ext cx="671195" cy="158633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algn="ctr">
              <a:lnSpc>
                <a:spcPts val="1180"/>
              </a:lnSpc>
              <a:spcBef>
                <a:spcPts val="155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3117168" y="3083292"/>
            <a:ext cx="940304" cy="156068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-635" algn="ctr">
              <a:lnSpc>
                <a:spcPts val="1110"/>
              </a:lnSpc>
              <a:spcBef>
                <a:spcPts val="21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3090327" y="6123840"/>
            <a:ext cx="965891" cy="154786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algn="ctr">
              <a:lnSpc>
                <a:spcPts val="1030"/>
              </a:lnSpc>
              <a:spcBef>
                <a:spcPts val="275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3056662" y="3571050"/>
            <a:ext cx="978504" cy="154786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indent="-635" algn="ctr">
              <a:lnSpc>
                <a:spcPts val="1030"/>
              </a:lnSpc>
              <a:spcBef>
                <a:spcPts val="275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3098456" y="4303978"/>
            <a:ext cx="976952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Audytu i Kontroli (AU)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4274190" y="6737388"/>
            <a:ext cx="1117745" cy="157672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065" marR="5080" indent="-635" algn="ctr">
              <a:lnSpc>
                <a:spcPts val="969"/>
              </a:lnSpc>
              <a:spcBef>
                <a:spcPts val="320"/>
              </a:spcBef>
            </a:pP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4243794" y="4316380"/>
            <a:ext cx="1080622" cy="817531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Pełnomocnik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. Związanych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Obronnością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Bezpieczeństwem Publicznym (OB)</a:t>
            </a:r>
          </a:p>
        </p:txBody>
      </p:sp>
      <p:sp>
        <p:nvSpPr>
          <p:cNvPr id="188" name="object 188"/>
          <p:cNvSpPr txBox="1"/>
          <p:nvPr/>
        </p:nvSpPr>
        <p:spPr>
          <a:xfrm>
            <a:off x="4263750" y="5056126"/>
            <a:ext cx="109023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5525087" y="3085893"/>
            <a:ext cx="996353" cy="158633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object 45"/>
          <p:cNvSpPr/>
          <p:nvPr/>
        </p:nvSpPr>
        <p:spPr>
          <a:xfrm>
            <a:off x="1933225" y="3974602"/>
            <a:ext cx="1060148" cy="45078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object 17"/>
          <p:cNvSpPr/>
          <p:nvPr/>
        </p:nvSpPr>
        <p:spPr>
          <a:xfrm flipH="1">
            <a:off x="9166531" y="6037757"/>
            <a:ext cx="78341" cy="273644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0" name="object 44"/>
          <p:cNvSpPr/>
          <p:nvPr/>
        </p:nvSpPr>
        <p:spPr>
          <a:xfrm>
            <a:off x="8102648" y="5868674"/>
            <a:ext cx="1067203" cy="38417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Zamiejscowe                  w Bielsku-Białej </a:t>
            </a:r>
            <a:endParaRPr lang="pl-PL" sz="800" dirty="0" smtClean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BB)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object 43"/>
          <p:cNvSpPr/>
          <p:nvPr/>
        </p:nvSpPr>
        <p:spPr>
          <a:xfrm>
            <a:off x="8097843" y="5863760"/>
            <a:ext cx="1076328" cy="38671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object 60"/>
          <p:cNvSpPr/>
          <p:nvPr/>
        </p:nvSpPr>
        <p:spPr>
          <a:xfrm>
            <a:off x="4247445" y="3061664"/>
            <a:ext cx="1057647" cy="391723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Pion Inspektora Ochrony Danych (IOD)</a:t>
            </a:r>
          </a:p>
        </p:txBody>
      </p:sp>
      <p:sp>
        <p:nvSpPr>
          <p:cNvPr id="209" name="object 144"/>
          <p:cNvSpPr/>
          <p:nvPr/>
        </p:nvSpPr>
        <p:spPr>
          <a:xfrm>
            <a:off x="4239945" y="3056084"/>
            <a:ext cx="1066855" cy="397430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50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object 153"/>
          <p:cNvSpPr/>
          <p:nvPr/>
        </p:nvSpPr>
        <p:spPr>
          <a:xfrm>
            <a:off x="700391" y="3756988"/>
            <a:ext cx="1022086" cy="655886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3"/>
                </a:lnTo>
                <a:lnTo>
                  <a:pt x="1150639" y="402972"/>
                </a:lnTo>
                <a:lnTo>
                  <a:pt x="1150639" y="76048"/>
                </a:lnTo>
                <a:lnTo>
                  <a:pt x="1144638" y="46518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Promocji i Projektów Społecznych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PR)</a:t>
            </a:r>
          </a:p>
        </p:txBody>
      </p:sp>
      <p:sp>
        <p:nvSpPr>
          <p:cNvPr id="222" name="object 147"/>
          <p:cNvSpPr/>
          <p:nvPr/>
        </p:nvSpPr>
        <p:spPr>
          <a:xfrm>
            <a:off x="1940949" y="3987346"/>
            <a:ext cx="1049660" cy="429487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Transportu Publicznego (TP)</a:t>
            </a:r>
          </a:p>
        </p:txBody>
      </p:sp>
      <p:sp>
        <p:nvSpPr>
          <p:cNvPr id="223" name="object 147"/>
          <p:cNvSpPr/>
          <p:nvPr/>
        </p:nvSpPr>
        <p:spPr>
          <a:xfrm>
            <a:off x="1925629" y="4493903"/>
            <a:ext cx="1068325" cy="519090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Europejskiego Funduszu Rozwoju Regionalnego (FR)</a:t>
            </a:r>
          </a:p>
        </p:txBody>
      </p:sp>
      <p:sp>
        <p:nvSpPr>
          <p:cNvPr id="227" name="object 135"/>
          <p:cNvSpPr/>
          <p:nvPr/>
        </p:nvSpPr>
        <p:spPr>
          <a:xfrm>
            <a:off x="5474898" y="4260178"/>
            <a:ext cx="1102209" cy="35126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70"/>
              </a:lnSpc>
              <a:spcBef>
                <a:spcPts val="240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Turystyki (TS)</a:t>
            </a:r>
          </a:p>
        </p:txBody>
      </p:sp>
      <p:sp>
        <p:nvSpPr>
          <p:cNvPr id="229" name="object 113"/>
          <p:cNvSpPr/>
          <p:nvPr/>
        </p:nvSpPr>
        <p:spPr>
          <a:xfrm>
            <a:off x="1924089" y="4491941"/>
            <a:ext cx="1071164" cy="52091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0" name="object 113"/>
          <p:cNvSpPr/>
          <p:nvPr/>
        </p:nvSpPr>
        <p:spPr>
          <a:xfrm>
            <a:off x="5475911" y="4249338"/>
            <a:ext cx="1107015" cy="37294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object 5"/>
          <p:cNvSpPr/>
          <p:nvPr/>
        </p:nvSpPr>
        <p:spPr>
          <a:xfrm>
            <a:off x="1857989" y="4181953"/>
            <a:ext cx="66566" cy="45719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object 5"/>
          <p:cNvSpPr/>
          <p:nvPr/>
        </p:nvSpPr>
        <p:spPr>
          <a:xfrm flipV="1">
            <a:off x="1858568" y="3790304"/>
            <a:ext cx="61349" cy="45719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object 5"/>
          <p:cNvSpPr/>
          <p:nvPr/>
        </p:nvSpPr>
        <p:spPr>
          <a:xfrm>
            <a:off x="608652" y="4637965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object 5"/>
          <p:cNvSpPr/>
          <p:nvPr/>
        </p:nvSpPr>
        <p:spPr>
          <a:xfrm>
            <a:off x="615139" y="4085942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object 5"/>
          <p:cNvSpPr/>
          <p:nvPr/>
        </p:nvSpPr>
        <p:spPr>
          <a:xfrm>
            <a:off x="608652" y="3248025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object 5"/>
          <p:cNvSpPr/>
          <p:nvPr/>
        </p:nvSpPr>
        <p:spPr>
          <a:xfrm>
            <a:off x="1861744" y="3328835"/>
            <a:ext cx="45719" cy="135688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8" name="object 5"/>
          <p:cNvSpPr/>
          <p:nvPr/>
        </p:nvSpPr>
        <p:spPr>
          <a:xfrm>
            <a:off x="1862207" y="4737588"/>
            <a:ext cx="53600" cy="45719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1" name="object 18"/>
          <p:cNvSpPr/>
          <p:nvPr/>
        </p:nvSpPr>
        <p:spPr>
          <a:xfrm>
            <a:off x="10348580" y="3951675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object 18"/>
          <p:cNvSpPr/>
          <p:nvPr/>
        </p:nvSpPr>
        <p:spPr>
          <a:xfrm flipV="1">
            <a:off x="4104247" y="3811906"/>
            <a:ext cx="59609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object 16"/>
          <p:cNvSpPr/>
          <p:nvPr/>
        </p:nvSpPr>
        <p:spPr>
          <a:xfrm>
            <a:off x="9159885" y="391572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object 16"/>
          <p:cNvSpPr/>
          <p:nvPr/>
        </p:nvSpPr>
        <p:spPr>
          <a:xfrm>
            <a:off x="10337196" y="3315584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" name="object 16"/>
          <p:cNvSpPr/>
          <p:nvPr/>
        </p:nvSpPr>
        <p:spPr>
          <a:xfrm>
            <a:off x="10337196" y="2661957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object 99"/>
          <p:cNvSpPr/>
          <p:nvPr/>
        </p:nvSpPr>
        <p:spPr>
          <a:xfrm>
            <a:off x="5413159" y="1640874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61" y="0"/>
                </a:moveTo>
                <a:lnTo>
                  <a:pt x="1090886" y="0"/>
                </a:lnTo>
                <a:lnTo>
                  <a:pt x="1114088" y="4715"/>
                </a:lnTo>
                <a:lnTo>
                  <a:pt x="1133089" y="17554"/>
                </a:lnTo>
                <a:lnTo>
                  <a:pt x="1145927" y="36556"/>
                </a:lnTo>
                <a:lnTo>
                  <a:pt x="1150642" y="59759"/>
                </a:lnTo>
                <a:lnTo>
                  <a:pt x="1150642" y="316674"/>
                </a:lnTo>
                <a:lnTo>
                  <a:pt x="1145927" y="339877"/>
                </a:lnTo>
                <a:lnTo>
                  <a:pt x="1133089" y="358877"/>
                </a:lnTo>
                <a:lnTo>
                  <a:pt x="1114088" y="371715"/>
                </a:lnTo>
                <a:lnTo>
                  <a:pt x="1090886" y="376430"/>
                </a:lnTo>
                <a:lnTo>
                  <a:pt x="59761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61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object 18"/>
          <p:cNvSpPr/>
          <p:nvPr/>
        </p:nvSpPr>
        <p:spPr>
          <a:xfrm>
            <a:off x="4111876" y="4457579"/>
            <a:ext cx="54111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object 18"/>
          <p:cNvSpPr/>
          <p:nvPr/>
        </p:nvSpPr>
        <p:spPr>
          <a:xfrm>
            <a:off x="4169545" y="3232976"/>
            <a:ext cx="61728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9" name="object 18"/>
          <p:cNvSpPr/>
          <p:nvPr/>
        </p:nvSpPr>
        <p:spPr>
          <a:xfrm>
            <a:off x="4157323" y="3918891"/>
            <a:ext cx="89077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0" name="object 18"/>
          <p:cNvSpPr/>
          <p:nvPr/>
        </p:nvSpPr>
        <p:spPr>
          <a:xfrm>
            <a:off x="4168696" y="4618088"/>
            <a:ext cx="74779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4" name="object 18"/>
          <p:cNvSpPr/>
          <p:nvPr/>
        </p:nvSpPr>
        <p:spPr>
          <a:xfrm>
            <a:off x="4159692" y="5410155"/>
            <a:ext cx="84905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" name="object 18"/>
          <p:cNvSpPr/>
          <p:nvPr/>
        </p:nvSpPr>
        <p:spPr>
          <a:xfrm flipV="1">
            <a:off x="4092633" y="5807575"/>
            <a:ext cx="67059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7" name="object 21"/>
          <p:cNvSpPr/>
          <p:nvPr/>
        </p:nvSpPr>
        <p:spPr>
          <a:xfrm flipH="1">
            <a:off x="5962550" y="1399944"/>
            <a:ext cx="45719" cy="241698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775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8" name="object 81"/>
          <p:cNvSpPr/>
          <p:nvPr/>
        </p:nvSpPr>
        <p:spPr>
          <a:xfrm>
            <a:off x="7935943" y="2311506"/>
            <a:ext cx="45719" cy="3098550"/>
          </a:xfrm>
          <a:custGeom>
            <a:avLst/>
            <a:gdLst/>
            <a:ahLst/>
            <a:cxnLst/>
            <a:rect l="l" t="t" r="r" b="b"/>
            <a:pathLst>
              <a:path h="2069464">
                <a:moveTo>
                  <a:pt x="0" y="0"/>
                </a:moveTo>
                <a:lnTo>
                  <a:pt x="0" y="2069406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9" name="object 80"/>
          <p:cNvSpPr/>
          <p:nvPr/>
        </p:nvSpPr>
        <p:spPr>
          <a:xfrm flipH="1">
            <a:off x="7890226" y="1879309"/>
            <a:ext cx="45719" cy="414019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141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0" name="object 104"/>
          <p:cNvSpPr/>
          <p:nvPr/>
        </p:nvSpPr>
        <p:spPr>
          <a:xfrm>
            <a:off x="7887050" y="188605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4" name="object 110"/>
          <p:cNvSpPr/>
          <p:nvPr/>
        </p:nvSpPr>
        <p:spPr>
          <a:xfrm>
            <a:off x="6823317" y="3051481"/>
            <a:ext cx="1055523" cy="48350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Inwestycji i Projektów Regionalnych (IP)</a:t>
            </a:r>
          </a:p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5" name="object 114"/>
          <p:cNvSpPr/>
          <p:nvPr/>
        </p:nvSpPr>
        <p:spPr>
          <a:xfrm>
            <a:off x="6716303" y="1711690"/>
            <a:ext cx="1151325" cy="520573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2"/>
                </a:lnTo>
                <a:lnTo>
                  <a:pt x="4715" y="36553"/>
                </a:lnTo>
                <a:lnTo>
                  <a:pt x="0" y="59756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3"/>
                </a:lnTo>
                <a:lnTo>
                  <a:pt x="59759" y="376429"/>
                </a:lnTo>
                <a:lnTo>
                  <a:pt x="1090883" y="376429"/>
                </a:lnTo>
                <a:lnTo>
                  <a:pt x="1114085" y="371713"/>
                </a:lnTo>
                <a:lnTo>
                  <a:pt x="1133086" y="358875"/>
                </a:lnTo>
                <a:lnTo>
                  <a:pt x="1145924" y="339873"/>
                </a:lnTo>
                <a:lnTo>
                  <a:pt x="1150639" y="316669"/>
                </a:lnTo>
                <a:lnTo>
                  <a:pt x="1150639" y="59756"/>
                </a:lnTo>
                <a:lnTo>
                  <a:pt x="1145924" y="36553"/>
                </a:lnTo>
                <a:lnTo>
                  <a:pt x="1133086" y="17552"/>
                </a:lnTo>
                <a:lnTo>
                  <a:pt x="1114085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862890"/>
          </a:solidFill>
        </p:spPr>
        <p:txBody>
          <a:bodyPr wrap="square" lIns="0" tIns="0" rIns="0" bIns="0" rtlCol="0"/>
          <a:lstStyle/>
          <a:p>
            <a:pPr algn="ctr">
              <a:lnSpc>
                <a:spcPts val="1255"/>
              </a:lnSpc>
              <a:spcBef>
                <a:spcPts val="114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</a:t>
            </a:r>
          </a:p>
          <a:p>
            <a:pPr algn="ctr">
              <a:lnSpc>
                <a:spcPts val="1255"/>
              </a:lnSpc>
              <a:spcBef>
                <a:spcPts val="114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Rafał Adamczyk</a:t>
            </a:r>
          </a:p>
          <a:p>
            <a:pPr algn="ctr">
              <a:lnSpc>
                <a:spcPts val="1255"/>
              </a:lnSpc>
              <a:spcBef>
                <a:spcPts val="114"/>
              </a:spcBef>
            </a:pPr>
            <a:endParaRPr lang="pl-PL" sz="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5"/>
              </a:lnSpc>
              <a:spcBef>
                <a:spcPts val="114"/>
              </a:spcBef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" name="object 67"/>
          <p:cNvSpPr/>
          <p:nvPr/>
        </p:nvSpPr>
        <p:spPr>
          <a:xfrm>
            <a:off x="6820078" y="3053802"/>
            <a:ext cx="105739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3" name="object 100"/>
          <p:cNvSpPr/>
          <p:nvPr/>
        </p:nvSpPr>
        <p:spPr>
          <a:xfrm>
            <a:off x="7883863" y="326505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4" name="object 100"/>
          <p:cNvSpPr/>
          <p:nvPr/>
        </p:nvSpPr>
        <p:spPr>
          <a:xfrm>
            <a:off x="7883863" y="390494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5" name="object 110"/>
          <p:cNvSpPr/>
          <p:nvPr/>
        </p:nvSpPr>
        <p:spPr>
          <a:xfrm>
            <a:off x="6820280" y="3611711"/>
            <a:ext cx="1055523" cy="56953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R="5715" indent="11113" algn="ctr">
              <a:lnSpc>
                <a:spcPct val="150000"/>
              </a:lnSpc>
              <a:spcBef>
                <a:spcPts val="15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Edukacji i Spraw Społecznych (ES)</a:t>
            </a:r>
          </a:p>
        </p:txBody>
      </p:sp>
      <p:sp>
        <p:nvSpPr>
          <p:cNvPr id="266" name="object 110"/>
          <p:cNvSpPr/>
          <p:nvPr/>
        </p:nvSpPr>
        <p:spPr>
          <a:xfrm>
            <a:off x="6821055" y="4242013"/>
            <a:ext cx="1058121" cy="74230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ct val="150000"/>
              </a:lnSpc>
              <a:spcBef>
                <a:spcPts val="23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Geodezji i Gospodarki Nieruchomościami (GN)</a:t>
            </a:r>
          </a:p>
        </p:txBody>
      </p:sp>
      <p:sp>
        <p:nvSpPr>
          <p:cNvPr id="268" name="object 67"/>
          <p:cNvSpPr/>
          <p:nvPr/>
        </p:nvSpPr>
        <p:spPr>
          <a:xfrm>
            <a:off x="6822169" y="3613449"/>
            <a:ext cx="1057395" cy="56802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0" name="object 67"/>
          <p:cNvSpPr/>
          <p:nvPr/>
        </p:nvSpPr>
        <p:spPr>
          <a:xfrm>
            <a:off x="6825354" y="4240885"/>
            <a:ext cx="1057395" cy="74578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object 102"/>
          <p:cNvSpPr/>
          <p:nvPr/>
        </p:nvSpPr>
        <p:spPr>
          <a:xfrm>
            <a:off x="7887048" y="455900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object 140"/>
          <p:cNvSpPr/>
          <p:nvPr/>
        </p:nvSpPr>
        <p:spPr>
          <a:xfrm>
            <a:off x="5469811" y="3685717"/>
            <a:ext cx="1112384" cy="486540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object 135"/>
          <p:cNvSpPr/>
          <p:nvPr/>
        </p:nvSpPr>
        <p:spPr>
          <a:xfrm>
            <a:off x="5475911" y="3707500"/>
            <a:ext cx="1099919" cy="45829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Kultury (KL)</a:t>
            </a:r>
          </a:p>
        </p:txBody>
      </p:sp>
      <p:sp>
        <p:nvSpPr>
          <p:cNvPr id="175" name="object 88"/>
          <p:cNvSpPr/>
          <p:nvPr/>
        </p:nvSpPr>
        <p:spPr>
          <a:xfrm>
            <a:off x="4242331" y="3558019"/>
            <a:ext cx="1059354" cy="704080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Pion </a:t>
            </a:r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. Bezpieczeństwa, Higieny Pracy i Spraw Przeciwpożarowych (BH)</a:t>
            </a:r>
          </a:p>
        </p:txBody>
      </p:sp>
      <p:sp>
        <p:nvSpPr>
          <p:cNvPr id="192" name="object 113"/>
          <p:cNvSpPr/>
          <p:nvPr/>
        </p:nvSpPr>
        <p:spPr>
          <a:xfrm>
            <a:off x="4233140" y="3547639"/>
            <a:ext cx="1068242" cy="71287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object 153">
            <a:extLst>
              <a:ext uri="{FF2B5EF4-FFF2-40B4-BE49-F238E27FC236}">
                <a16:creationId xmlns:a16="http://schemas.microsoft.com/office/drawing/2014/main" id="{4A2F5DC3-F0F2-4302-9B4A-D911D5F8C2B7}"/>
              </a:ext>
            </a:extLst>
          </p:cNvPr>
          <p:cNvSpPr/>
          <p:nvPr/>
        </p:nvSpPr>
        <p:spPr>
          <a:xfrm>
            <a:off x="667950" y="4497295"/>
            <a:ext cx="1049574" cy="334780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3"/>
                </a:lnTo>
                <a:lnTo>
                  <a:pt x="1150639" y="402972"/>
                </a:lnTo>
                <a:lnTo>
                  <a:pt x="1150639" y="76048"/>
                </a:lnTo>
                <a:lnTo>
                  <a:pt x="1144638" y="46518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Sportu (SP)</a:t>
            </a:r>
          </a:p>
        </p:txBody>
      </p:sp>
      <p:sp>
        <p:nvSpPr>
          <p:cNvPr id="196" name="object 153">
            <a:extLst>
              <a:ext uri="{FF2B5EF4-FFF2-40B4-BE49-F238E27FC236}">
                <a16:creationId xmlns:a16="http://schemas.microsoft.com/office/drawing/2014/main" id="{F6184E4D-8E2C-4EB9-BEC5-F1BF4B7EB800}"/>
              </a:ext>
            </a:extLst>
          </p:cNvPr>
          <p:cNvSpPr/>
          <p:nvPr/>
        </p:nvSpPr>
        <p:spPr>
          <a:xfrm>
            <a:off x="679335" y="4908062"/>
            <a:ext cx="1047294" cy="674938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3"/>
                </a:lnTo>
                <a:lnTo>
                  <a:pt x="1150639" y="402972"/>
                </a:lnTo>
                <a:lnTo>
                  <a:pt x="1150639" y="76048"/>
                </a:lnTo>
                <a:lnTo>
                  <a:pt x="1144638" y="46518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Nadzoru Podmiotów Leczniczych i Ochrony Zdrowia (NZ)</a:t>
            </a:r>
          </a:p>
        </p:txBody>
      </p:sp>
      <p:sp>
        <p:nvSpPr>
          <p:cNvPr id="201" name="object 43">
            <a:extLst>
              <a:ext uri="{FF2B5EF4-FFF2-40B4-BE49-F238E27FC236}">
                <a16:creationId xmlns:a16="http://schemas.microsoft.com/office/drawing/2014/main" id="{4759826E-EBA4-408C-977A-17E72EDB3511}"/>
              </a:ext>
            </a:extLst>
          </p:cNvPr>
          <p:cNvSpPr/>
          <p:nvPr/>
        </p:nvSpPr>
        <p:spPr>
          <a:xfrm>
            <a:off x="8090058" y="6344129"/>
            <a:ext cx="1076328" cy="39325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object 43">
            <a:extLst>
              <a:ext uri="{FF2B5EF4-FFF2-40B4-BE49-F238E27FC236}">
                <a16:creationId xmlns:a16="http://schemas.microsoft.com/office/drawing/2014/main" id="{0056C967-525F-40CF-B5CA-1E6CFAB8FF9B}"/>
              </a:ext>
            </a:extLst>
          </p:cNvPr>
          <p:cNvSpPr/>
          <p:nvPr/>
        </p:nvSpPr>
        <p:spPr>
          <a:xfrm>
            <a:off x="8107572" y="6799560"/>
            <a:ext cx="1076328" cy="423180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object 42">
            <a:extLst>
              <a:ext uri="{FF2B5EF4-FFF2-40B4-BE49-F238E27FC236}">
                <a16:creationId xmlns:a16="http://schemas.microsoft.com/office/drawing/2014/main" id="{CF9425DE-73D1-461B-B7BA-488115A7602B}"/>
              </a:ext>
            </a:extLst>
          </p:cNvPr>
          <p:cNvSpPr/>
          <p:nvPr/>
        </p:nvSpPr>
        <p:spPr>
          <a:xfrm>
            <a:off x="8097456" y="6352451"/>
            <a:ext cx="1061443" cy="372470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</a:p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Cyfryzacji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i Informatyki (CI)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object 42">
            <a:extLst>
              <a:ext uri="{FF2B5EF4-FFF2-40B4-BE49-F238E27FC236}">
                <a16:creationId xmlns:a16="http://schemas.microsoft.com/office/drawing/2014/main" id="{E929F8C0-B6BA-41B6-95F2-EE76B44A14F0}"/>
              </a:ext>
            </a:extLst>
          </p:cNvPr>
          <p:cNvSpPr/>
          <p:nvPr/>
        </p:nvSpPr>
        <p:spPr>
          <a:xfrm>
            <a:off x="8111858" y="6804398"/>
            <a:ext cx="1063398" cy="40701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Zarządzania Zasobami Ludzkimi (ZL)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4" name="object 154">
            <a:extLst>
              <a:ext uri="{FF2B5EF4-FFF2-40B4-BE49-F238E27FC236}">
                <a16:creationId xmlns:a16="http://schemas.microsoft.com/office/drawing/2014/main" id="{268A5CD9-76B6-4DA0-9A82-9B37951C41BA}"/>
              </a:ext>
            </a:extLst>
          </p:cNvPr>
          <p:cNvSpPr/>
          <p:nvPr/>
        </p:nvSpPr>
        <p:spPr>
          <a:xfrm>
            <a:off x="664034" y="4492891"/>
            <a:ext cx="1067068" cy="345568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8"/>
                </a:lnTo>
                <a:lnTo>
                  <a:pt x="1150639" y="76048"/>
                </a:lnTo>
                <a:lnTo>
                  <a:pt x="1150639" y="402972"/>
                </a:lnTo>
                <a:lnTo>
                  <a:pt x="1144638" y="432503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" name="object 154">
            <a:extLst>
              <a:ext uri="{FF2B5EF4-FFF2-40B4-BE49-F238E27FC236}">
                <a16:creationId xmlns:a16="http://schemas.microsoft.com/office/drawing/2014/main" id="{95034E39-F44D-42F5-B8C6-2E0E57583B88}"/>
              </a:ext>
            </a:extLst>
          </p:cNvPr>
          <p:cNvSpPr/>
          <p:nvPr/>
        </p:nvSpPr>
        <p:spPr>
          <a:xfrm>
            <a:off x="672372" y="4899517"/>
            <a:ext cx="1060770" cy="683483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8"/>
                </a:lnTo>
                <a:lnTo>
                  <a:pt x="1150639" y="76048"/>
                </a:lnTo>
                <a:lnTo>
                  <a:pt x="1150639" y="402972"/>
                </a:lnTo>
                <a:lnTo>
                  <a:pt x="1144638" y="432503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2" name="object 154">
            <a:extLst>
              <a:ext uri="{FF2B5EF4-FFF2-40B4-BE49-F238E27FC236}">
                <a16:creationId xmlns:a16="http://schemas.microsoft.com/office/drawing/2014/main" id="{0AA8BE03-2AC3-46CF-855F-FDC1D2EFABDB}"/>
              </a:ext>
            </a:extLst>
          </p:cNvPr>
          <p:cNvSpPr/>
          <p:nvPr/>
        </p:nvSpPr>
        <p:spPr>
          <a:xfrm>
            <a:off x="6803595" y="5061218"/>
            <a:ext cx="1067068" cy="745784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8"/>
                </a:lnTo>
                <a:lnTo>
                  <a:pt x="1150639" y="76048"/>
                </a:lnTo>
                <a:lnTo>
                  <a:pt x="1150639" y="402972"/>
                </a:lnTo>
                <a:lnTo>
                  <a:pt x="1144638" y="432503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3" name="object 110">
            <a:extLst>
              <a:ext uri="{FF2B5EF4-FFF2-40B4-BE49-F238E27FC236}">
                <a16:creationId xmlns:a16="http://schemas.microsoft.com/office/drawing/2014/main" id="{877D155A-091F-46B4-ADD3-AAA2CCF7FC4E}"/>
              </a:ext>
            </a:extLst>
          </p:cNvPr>
          <p:cNvSpPr/>
          <p:nvPr/>
        </p:nvSpPr>
        <p:spPr>
          <a:xfrm>
            <a:off x="6812044" y="5064342"/>
            <a:ext cx="1049308" cy="73151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ct val="150000"/>
              </a:lnSpc>
              <a:spcBef>
                <a:spcPts val="235"/>
              </a:spcBef>
            </a:pP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Departament Europejskiego Funduszu Społecznego (FS)</a:t>
            </a:r>
          </a:p>
        </p:txBody>
      </p:sp>
      <p:sp>
        <p:nvSpPr>
          <p:cNvPr id="169" name="object 5">
            <a:extLst>
              <a:ext uri="{FF2B5EF4-FFF2-40B4-BE49-F238E27FC236}">
                <a16:creationId xmlns:a16="http://schemas.microsoft.com/office/drawing/2014/main" id="{5DECB51A-60E1-4266-9009-C94CBAF9076C}"/>
              </a:ext>
            </a:extLst>
          </p:cNvPr>
          <p:cNvSpPr/>
          <p:nvPr/>
        </p:nvSpPr>
        <p:spPr>
          <a:xfrm flipV="1">
            <a:off x="613217" y="4042946"/>
            <a:ext cx="45719" cy="1136993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object 5">
            <a:extLst>
              <a:ext uri="{FF2B5EF4-FFF2-40B4-BE49-F238E27FC236}">
                <a16:creationId xmlns:a16="http://schemas.microsoft.com/office/drawing/2014/main" id="{77611558-8CFC-4128-BB08-C912320064E5}"/>
              </a:ext>
            </a:extLst>
          </p:cNvPr>
          <p:cNvSpPr/>
          <p:nvPr/>
        </p:nvSpPr>
        <p:spPr>
          <a:xfrm flipV="1">
            <a:off x="605648" y="4731372"/>
            <a:ext cx="45719" cy="1136993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object 102">
            <a:extLst>
              <a:ext uri="{FF2B5EF4-FFF2-40B4-BE49-F238E27FC236}">
                <a16:creationId xmlns:a16="http://schemas.microsoft.com/office/drawing/2014/main" id="{629E7732-EAE9-441E-9D1A-4C2D6A07B3D9}"/>
              </a:ext>
            </a:extLst>
          </p:cNvPr>
          <p:cNvSpPr/>
          <p:nvPr/>
        </p:nvSpPr>
        <p:spPr>
          <a:xfrm flipH="1">
            <a:off x="7869465" y="5401731"/>
            <a:ext cx="70770" cy="81514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object 17"/>
          <p:cNvSpPr/>
          <p:nvPr/>
        </p:nvSpPr>
        <p:spPr>
          <a:xfrm flipH="1">
            <a:off x="9170338" y="6510420"/>
            <a:ext cx="78341" cy="273644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object 17"/>
          <p:cNvSpPr/>
          <p:nvPr/>
        </p:nvSpPr>
        <p:spPr>
          <a:xfrm flipH="1">
            <a:off x="9188186" y="6997999"/>
            <a:ext cx="69960" cy="273644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object 42"/>
          <p:cNvSpPr/>
          <p:nvPr/>
        </p:nvSpPr>
        <p:spPr>
          <a:xfrm>
            <a:off x="8106629" y="5360084"/>
            <a:ext cx="1059757" cy="41001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Biuro Zamiejscowe </a:t>
            </a:r>
          </a:p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w Częstochowie </a:t>
            </a:r>
          </a:p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(CZ)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4" name="object 18"/>
          <p:cNvSpPr/>
          <p:nvPr/>
        </p:nvSpPr>
        <p:spPr>
          <a:xfrm flipV="1">
            <a:off x="4095442" y="5036981"/>
            <a:ext cx="67059" cy="45719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FA1F3B16C8C704DA37A63ACA9CA61DD" ma:contentTypeVersion="10" ma:contentTypeDescription="Utwórz nowy dokument." ma:contentTypeScope="" ma:versionID="3fcc90eaccf0c40f099110ef489a6bd4">
  <xsd:schema xmlns:xsd="http://www.w3.org/2001/XMLSchema" xmlns:xs="http://www.w3.org/2001/XMLSchema" xmlns:p="http://schemas.microsoft.com/office/2006/metadata/properties" xmlns:ns3="d4f64a22-a125-4b7a-afce-4a30c86a8f7c" xmlns:ns4="d47a4560-aee9-43e8-973f-2abd655c26a0" targetNamespace="http://schemas.microsoft.com/office/2006/metadata/properties" ma:root="true" ma:fieldsID="cc1c661157f2742b2c7d23d6450032cc" ns3:_="" ns4:_="">
    <xsd:import namespace="d4f64a22-a125-4b7a-afce-4a30c86a8f7c"/>
    <xsd:import namespace="d47a4560-aee9-43e8-973f-2abd655c26a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f64a22-a125-4b7a-afce-4a30c86a8f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7a4560-aee9-43e8-973f-2abd655c26a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26915F5-E23D-4463-8786-86C5341D255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675AB9B-6554-4DDB-94B7-00400D2E48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f64a22-a125-4b7a-afce-4a30c86a8f7c"/>
    <ds:schemaRef ds:uri="d47a4560-aee9-43e8-973f-2abd655c26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9E6D25-F900-4307-9ABB-F43BFB1A787F}">
  <ds:schemaRefs>
    <ds:schemaRef ds:uri="http://schemas.microsoft.com/office/infopath/2007/PartnerControls"/>
    <ds:schemaRef ds:uri="d47a4560-aee9-43e8-973f-2abd655c26a0"/>
    <ds:schemaRef ds:uri="http://schemas.microsoft.com/office/2006/documentManagement/types"/>
    <ds:schemaRef ds:uri="http://schemas.microsoft.com/office/2006/metadata/properties"/>
    <ds:schemaRef ds:uri="http://purl.org/dc/terms/"/>
    <ds:schemaRef ds:uri="d4f64a22-a125-4b7a-afce-4a30c86a8f7c"/>
    <ds:schemaRef ds:uri="http://purl.org/dc/dcmitype/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312</Words>
  <Application>Microsoft Office PowerPoint</Application>
  <PresentationFormat>Niestandardowy</PresentationFormat>
  <Paragraphs>71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Aptifer Sans LT Pro</vt:lpstr>
      <vt:lpstr>Arial</vt:lpstr>
      <vt:lpstr>Calibri</vt:lpstr>
      <vt:lpstr>Office Theme</vt:lpstr>
      <vt:lpstr>Zarząd Województwa Śląskiego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2020-02-24T11:16:50Z</dcterms:created>
  <dcterms:modified xsi:type="dcterms:W3CDTF">2024-05-07T06:00:20Z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0x0101002FA1F3B16C8C704DA37A63ACA9CA61DD</vt:lpwstr>
  </property>
</Properties>
</file>