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2024-05-07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 flipH="1">
            <a:off x="559655" y="1807665"/>
            <a:ext cx="45719" cy="4070938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05360" y="3289989"/>
            <a:ext cx="4571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483" y="556509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8169" y="1171597"/>
            <a:ext cx="631089" cy="46884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254208" y="2661211"/>
            <a:ext cx="45719" cy="4339716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52160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59623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743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Saługa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2891264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3884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4505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101018" y="5351636"/>
            <a:ext cx="1071792" cy="42691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4630" y="4787328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Obsługi Prawnej i Nadzoru Właścicielskiego (KN)</a:t>
            </a:r>
          </a:p>
          <a:p>
            <a:pPr algn="ctr"/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0808" y="4787358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Kancelaria Zarządu (KZ)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64790" y="5507495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Zintegrowanego Systemu Zarządzania (ZSZ)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57505" y="5507495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5" y="3580522"/>
            <a:ext cx="1041840" cy="5499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Rozwoju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Transformacji Regionu (RT)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56141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2768" y="4234167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50238" y="4234168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1" y="2300075"/>
            <a:ext cx="45719" cy="212851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254072" y="4337667"/>
            <a:ext cx="1037092" cy="79374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50332" y="4331094"/>
            <a:ext cx="1051056" cy="79226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62402" y="5213319"/>
            <a:ext cx="1038980" cy="51316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Ochrony – Pełnomocnik ds. Ochrony Informacji Niejawnych (IN)</a:t>
            </a:r>
          </a:p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51166" y="5202770"/>
            <a:ext cx="1055568" cy="523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94601" y="44285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6937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Joanna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Bojczuk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6924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Bartłomiej Sabat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2022" y="2293328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6450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uchwały nr 1/1/VIII/2024</a:t>
            </a: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dnia 6 maja 2024 r. </a:t>
            </a: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79716" y="3057656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25673" y="3562421"/>
            <a:ext cx="1058828" cy="35330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Drogownictwa (DD)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24216" y="3566746"/>
            <a:ext cx="1067674" cy="3489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92479" y="3080426"/>
            <a:ext cx="1080407" cy="53915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Ekologii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Opłat Środowiskowych (OE)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45580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68619" y="3031117"/>
            <a:ext cx="1041783" cy="62689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Gospodarki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Współpracy Międzynarodowej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GP)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4034" y="3028278"/>
            <a:ext cx="1053490" cy="6375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74227" y="5657753"/>
            <a:ext cx="1057979" cy="51631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Biuro Regionalne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5771" y="5653592"/>
            <a:ext cx="1068109" cy="52047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70602" y="3744202"/>
            <a:ext cx="1067068" cy="68118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81096" y="5104171"/>
            <a:ext cx="1024222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1560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090327" y="6123840"/>
            <a:ext cx="965891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15478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098456" y="4303978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Audytu i Kontroli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74190" y="6737388"/>
            <a:ext cx="1117745" cy="157672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43794" y="4316380"/>
            <a:ext cx="1080622" cy="817531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Pełnomocnik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Związanych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Obronnością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Bezpieczeństwem Publicznym (OB)</a:t>
            </a: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15863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33225" y="3974602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66531" y="6037757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2648" y="5868674"/>
            <a:ext cx="1067203" cy="3841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                  w Bielsku-Białej </a:t>
            </a:r>
            <a:endParaRPr lang="pl-PL" sz="80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097843" y="5863760"/>
            <a:ext cx="1076328" cy="386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47445" y="3061664"/>
            <a:ext cx="1057647" cy="39172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Inspektora Ochrony Danych (IOD)</a:t>
            </a:r>
          </a:p>
        </p:txBody>
      </p:sp>
      <p:sp>
        <p:nvSpPr>
          <p:cNvPr id="209" name="object 144"/>
          <p:cNvSpPr/>
          <p:nvPr/>
        </p:nvSpPr>
        <p:spPr>
          <a:xfrm>
            <a:off x="4239945" y="3056084"/>
            <a:ext cx="1066855" cy="39743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700391" y="3756988"/>
            <a:ext cx="1022086" cy="65588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Promocji i Projektów Społecznych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PR)</a:t>
            </a:r>
          </a:p>
        </p:txBody>
      </p:sp>
      <p:sp>
        <p:nvSpPr>
          <p:cNvPr id="222" name="object 147"/>
          <p:cNvSpPr/>
          <p:nvPr/>
        </p:nvSpPr>
        <p:spPr>
          <a:xfrm>
            <a:off x="1940949" y="3987346"/>
            <a:ext cx="1049660" cy="42948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Publicznego (TP)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925629" y="449390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Rozwoju Regionalnego (FR)</a:t>
            </a:r>
          </a:p>
        </p:txBody>
      </p:sp>
      <p:sp>
        <p:nvSpPr>
          <p:cNvPr id="227" name="object 135"/>
          <p:cNvSpPr/>
          <p:nvPr/>
        </p:nvSpPr>
        <p:spPr>
          <a:xfrm>
            <a:off x="5474898" y="4260178"/>
            <a:ext cx="1102209" cy="3512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</a:p>
        </p:txBody>
      </p:sp>
      <p:sp>
        <p:nvSpPr>
          <p:cNvPr id="229" name="object 113"/>
          <p:cNvSpPr/>
          <p:nvPr/>
        </p:nvSpPr>
        <p:spPr>
          <a:xfrm>
            <a:off x="1924089" y="4491941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5911" y="4249338"/>
            <a:ext cx="1107015" cy="37294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57989" y="4181953"/>
            <a:ext cx="66566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 flipV="1">
            <a:off x="1858568" y="3790304"/>
            <a:ext cx="61349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608652" y="46379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15139" y="4085942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61744" y="3328835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62207" y="4737588"/>
            <a:ext cx="53600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 flipV="1">
            <a:off x="4104247" y="3811906"/>
            <a:ext cx="5960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11876" y="4457579"/>
            <a:ext cx="54111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69545" y="3232976"/>
            <a:ext cx="61728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57323" y="3918891"/>
            <a:ext cx="89077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68696" y="4618088"/>
            <a:ext cx="7477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59692" y="5410155"/>
            <a:ext cx="84905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 flipV="1">
            <a:off x="4092633" y="5807575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>
            <a:off x="7935943" y="2311506"/>
            <a:ext cx="45719" cy="3098550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3317" y="3051481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Inwestycji i Projektów Regionalnych (IP)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Rafał Adamczyk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20078" y="3053802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3863" y="32650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3863" y="39049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0280" y="3611711"/>
            <a:ext cx="1055523" cy="5695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Edukacji i Spraw Społecznych (ES)</a:t>
            </a:r>
          </a:p>
        </p:txBody>
      </p:sp>
      <p:sp>
        <p:nvSpPr>
          <p:cNvPr id="266" name="object 110"/>
          <p:cNvSpPr/>
          <p:nvPr/>
        </p:nvSpPr>
        <p:spPr>
          <a:xfrm>
            <a:off x="6821055" y="4242013"/>
            <a:ext cx="1058121" cy="74230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Geodezji i Gospodarki Nieruchomościami (GN)</a:t>
            </a:r>
          </a:p>
        </p:txBody>
      </p:sp>
      <p:sp>
        <p:nvSpPr>
          <p:cNvPr id="268" name="object 67"/>
          <p:cNvSpPr/>
          <p:nvPr/>
        </p:nvSpPr>
        <p:spPr>
          <a:xfrm>
            <a:off x="6822169" y="3613449"/>
            <a:ext cx="1057395" cy="56802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25354" y="4240885"/>
            <a:ext cx="1057395" cy="7457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87048" y="45590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69811" y="3685717"/>
            <a:ext cx="1112384" cy="48654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75911" y="3707500"/>
            <a:ext cx="1099919" cy="45829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Kultury (KL)</a:t>
            </a:r>
          </a:p>
        </p:txBody>
      </p:sp>
      <p:sp>
        <p:nvSpPr>
          <p:cNvPr id="175" name="object 88"/>
          <p:cNvSpPr/>
          <p:nvPr/>
        </p:nvSpPr>
        <p:spPr>
          <a:xfrm>
            <a:off x="4242331" y="3558019"/>
            <a:ext cx="1059354" cy="7040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. Bezpieczeństwa, Higieny Pracy i Spraw Przeciwpożarowych (BH)</a:t>
            </a:r>
          </a:p>
        </p:txBody>
      </p:sp>
      <p:sp>
        <p:nvSpPr>
          <p:cNvPr id="192" name="object 113"/>
          <p:cNvSpPr/>
          <p:nvPr/>
        </p:nvSpPr>
        <p:spPr>
          <a:xfrm>
            <a:off x="4233140" y="3547639"/>
            <a:ext cx="1068242" cy="7128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53">
            <a:extLst>
              <a:ext uri="{FF2B5EF4-FFF2-40B4-BE49-F238E27FC236}">
                <a16:creationId xmlns:a16="http://schemas.microsoft.com/office/drawing/2014/main" id="{4A2F5DC3-F0F2-4302-9B4A-D911D5F8C2B7}"/>
              </a:ext>
            </a:extLst>
          </p:cNvPr>
          <p:cNvSpPr/>
          <p:nvPr/>
        </p:nvSpPr>
        <p:spPr>
          <a:xfrm>
            <a:off x="667950" y="4497295"/>
            <a:ext cx="1049574" cy="3347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196" name="object 153">
            <a:extLst>
              <a:ext uri="{FF2B5EF4-FFF2-40B4-BE49-F238E27FC236}">
                <a16:creationId xmlns:a16="http://schemas.microsoft.com/office/drawing/2014/main" id="{F6184E4D-8E2C-4EB9-BEC5-F1BF4B7EB800}"/>
              </a:ext>
            </a:extLst>
          </p:cNvPr>
          <p:cNvSpPr/>
          <p:nvPr/>
        </p:nvSpPr>
        <p:spPr>
          <a:xfrm>
            <a:off x="679335" y="4908062"/>
            <a:ext cx="1047294" cy="67493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</a:p>
        </p:txBody>
      </p:sp>
      <p:sp>
        <p:nvSpPr>
          <p:cNvPr id="201" name="object 43">
            <a:extLst>
              <a:ext uri="{FF2B5EF4-FFF2-40B4-BE49-F238E27FC236}">
                <a16:creationId xmlns:a16="http://schemas.microsoft.com/office/drawing/2014/main" id="{4759826E-EBA4-408C-977A-17E72EDB3511}"/>
              </a:ext>
            </a:extLst>
          </p:cNvPr>
          <p:cNvSpPr/>
          <p:nvPr/>
        </p:nvSpPr>
        <p:spPr>
          <a:xfrm>
            <a:off x="8090058" y="6344129"/>
            <a:ext cx="1076328" cy="39325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43">
            <a:extLst>
              <a:ext uri="{FF2B5EF4-FFF2-40B4-BE49-F238E27FC236}">
                <a16:creationId xmlns:a16="http://schemas.microsoft.com/office/drawing/2014/main" id="{0056C967-525F-40CF-B5CA-1E6CFAB8FF9B}"/>
              </a:ext>
            </a:extLst>
          </p:cNvPr>
          <p:cNvSpPr/>
          <p:nvPr/>
        </p:nvSpPr>
        <p:spPr>
          <a:xfrm>
            <a:off x="8107572" y="6799560"/>
            <a:ext cx="1076328" cy="4231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42">
            <a:extLst>
              <a:ext uri="{FF2B5EF4-FFF2-40B4-BE49-F238E27FC236}">
                <a16:creationId xmlns:a16="http://schemas.microsoft.com/office/drawing/2014/main" id="{CF9425DE-73D1-461B-B7BA-488115A7602B}"/>
              </a:ext>
            </a:extLst>
          </p:cNvPr>
          <p:cNvSpPr/>
          <p:nvPr/>
        </p:nvSpPr>
        <p:spPr>
          <a:xfrm>
            <a:off x="8097456" y="6352451"/>
            <a:ext cx="1061443" cy="3724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Cyfryzacji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42">
            <a:extLst>
              <a:ext uri="{FF2B5EF4-FFF2-40B4-BE49-F238E27FC236}">
                <a16:creationId xmlns:a16="http://schemas.microsoft.com/office/drawing/2014/main" id="{E929F8C0-B6BA-41B6-95F2-EE76B44A14F0}"/>
              </a:ext>
            </a:extLst>
          </p:cNvPr>
          <p:cNvSpPr/>
          <p:nvPr/>
        </p:nvSpPr>
        <p:spPr>
          <a:xfrm>
            <a:off x="8111858" y="6804398"/>
            <a:ext cx="1063398" cy="40701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Zarządzania Zasobami Ludzkimi (ZL)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object 154">
            <a:extLst>
              <a:ext uri="{FF2B5EF4-FFF2-40B4-BE49-F238E27FC236}">
                <a16:creationId xmlns:a16="http://schemas.microsoft.com/office/drawing/2014/main" id="{268A5CD9-76B6-4DA0-9A82-9B37951C41BA}"/>
              </a:ext>
            </a:extLst>
          </p:cNvPr>
          <p:cNvSpPr/>
          <p:nvPr/>
        </p:nvSpPr>
        <p:spPr>
          <a:xfrm>
            <a:off x="664034" y="4492891"/>
            <a:ext cx="1067068" cy="34556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54">
            <a:extLst>
              <a:ext uri="{FF2B5EF4-FFF2-40B4-BE49-F238E27FC236}">
                <a16:creationId xmlns:a16="http://schemas.microsoft.com/office/drawing/2014/main" id="{95034E39-F44D-42F5-B8C6-2E0E57583B88}"/>
              </a:ext>
            </a:extLst>
          </p:cNvPr>
          <p:cNvSpPr/>
          <p:nvPr/>
        </p:nvSpPr>
        <p:spPr>
          <a:xfrm>
            <a:off x="672372" y="4899517"/>
            <a:ext cx="1060770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154">
            <a:extLst>
              <a:ext uri="{FF2B5EF4-FFF2-40B4-BE49-F238E27FC236}">
                <a16:creationId xmlns:a16="http://schemas.microsoft.com/office/drawing/2014/main" id="{0AA8BE03-2AC3-46CF-855F-FDC1D2EFABDB}"/>
              </a:ext>
            </a:extLst>
          </p:cNvPr>
          <p:cNvSpPr/>
          <p:nvPr/>
        </p:nvSpPr>
        <p:spPr>
          <a:xfrm>
            <a:off x="6803595" y="5061218"/>
            <a:ext cx="1067068" cy="745784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110">
            <a:extLst>
              <a:ext uri="{FF2B5EF4-FFF2-40B4-BE49-F238E27FC236}">
                <a16:creationId xmlns:a16="http://schemas.microsoft.com/office/drawing/2014/main" id="{877D155A-091F-46B4-ADD3-AAA2CCF7FC4E}"/>
              </a:ext>
            </a:extLst>
          </p:cNvPr>
          <p:cNvSpPr/>
          <p:nvPr/>
        </p:nvSpPr>
        <p:spPr>
          <a:xfrm>
            <a:off x="6812044" y="5064342"/>
            <a:ext cx="1049308" cy="7315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(FS)</a:t>
            </a:r>
          </a:p>
        </p:txBody>
      </p:sp>
      <p:sp>
        <p:nvSpPr>
          <p:cNvPr id="169" name="object 5">
            <a:extLst>
              <a:ext uri="{FF2B5EF4-FFF2-40B4-BE49-F238E27FC236}">
                <a16:creationId xmlns:a16="http://schemas.microsoft.com/office/drawing/2014/main" id="{5DECB51A-60E1-4266-9009-C94CBAF9076C}"/>
              </a:ext>
            </a:extLst>
          </p:cNvPr>
          <p:cNvSpPr/>
          <p:nvPr/>
        </p:nvSpPr>
        <p:spPr>
          <a:xfrm flipV="1">
            <a:off x="613217" y="4042946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5">
            <a:extLst>
              <a:ext uri="{FF2B5EF4-FFF2-40B4-BE49-F238E27FC236}">
                <a16:creationId xmlns:a16="http://schemas.microsoft.com/office/drawing/2014/main" id="{77611558-8CFC-4128-BB08-C912320064E5}"/>
              </a:ext>
            </a:extLst>
          </p:cNvPr>
          <p:cNvSpPr/>
          <p:nvPr/>
        </p:nvSpPr>
        <p:spPr>
          <a:xfrm flipV="1">
            <a:off x="605648" y="4731372"/>
            <a:ext cx="45719" cy="1136993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02">
            <a:extLst>
              <a:ext uri="{FF2B5EF4-FFF2-40B4-BE49-F238E27FC236}">
                <a16:creationId xmlns:a16="http://schemas.microsoft.com/office/drawing/2014/main" id="{629E7732-EAE9-441E-9D1A-4C2D6A07B3D9}"/>
              </a:ext>
            </a:extLst>
          </p:cNvPr>
          <p:cNvSpPr/>
          <p:nvPr/>
        </p:nvSpPr>
        <p:spPr>
          <a:xfrm flipH="1">
            <a:off x="7869465" y="5401731"/>
            <a:ext cx="70770" cy="81514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7"/>
          <p:cNvSpPr/>
          <p:nvPr/>
        </p:nvSpPr>
        <p:spPr>
          <a:xfrm flipH="1">
            <a:off x="9170338" y="6510420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7"/>
          <p:cNvSpPr/>
          <p:nvPr/>
        </p:nvSpPr>
        <p:spPr>
          <a:xfrm flipH="1">
            <a:off x="9188186" y="6997999"/>
            <a:ext cx="69960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42"/>
          <p:cNvSpPr/>
          <p:nvPr/>
        </p:nvSpPr>
        <p:spPr>
          <a:xfrm>
            <a:off x="8106629" y="5360084"/>
            <a:ext cx="1059757" cy="41001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Biuro Zamiejscowe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 Częstochowie </a:t>
            </a: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object 18"/>
          <p:cNvSpPr/>
          <p:nvPr/>
        </p:nvSpPr>
        <p:spPr>
          <a:xfrm flipV="1">
            <a:off x="4095442" y="5036981"/>
            <a:ext cx="67059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schemas.microsoft.com/office/infopath/2007/PartnerControls"/>
    <ds:schemaRef ds:uri="d47a4560-aee9-43e8-973f-2abd655c26a0"/>
    <ds:schemaRef ds:uri="http://schemas.microsoft.com/office/2006/documentManagement/types"/>
    <ds:schemaRef ds:uri="http://schemas.microsoft.com/office/2006/metadata/properties"/>
    <ds:schemaRef ds:uri="http://purl.org/dc/terms/"/>
    <ds:schemaRef ds:uri="d4f64a22-a125-4b7a-afce-4a30c86a8f7c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Office PowerPoint</Application>
  <PresentationFormat>Niestandardowy</PresentationFormat>
  <Paragraphs>71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2024-05-07T06:00:20Z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