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0" autoAdjust="0"/>
  </p:normalViewPr>
  <p:slideViewPr>
    <p:cSldViewPr>
      <p:cViewPr varScale="1">
        <p:scale>
          <a:sx n="97" d="100"/>
          <a:sy n="97" d="100"/>
        </p:scale>
        <p:origin x="153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2024-08-21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6" y="3271591"/>
            <a:ext cx="7897813" cy="26761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4" y="6456751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56751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435350" y="601663"/>
            <a:ext cx="7258050" cy="384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 flipH="1">
            <a:off x="559653" y="1807665"/>
            <a:ext cx="45719" cy="3176654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05360" y="3289989"/>
            <a:ext cx="4571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483" y="556509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8169" y="1171597"/>
            <a:ext cx="631089" cy="46884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254208" y="2661211"/>
            <a:ext cx="45719" cy="4339716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294996" y="1171343"/>
            <a:ext cx="1440180" cy="564448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96469" y="1171342"/>
            <a:ext cx="1440180" cy="572039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2172" y="1171470"/>
            <a:ext cx="1334135" cy="743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Saługa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2891264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5443"/>
            <a:ext cx="1065329" cy="4367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Zamówień Publicznych (BZ)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4505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01018" y="5351636"/>
            <a:ext cx="1071792" cy="4269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4630" y="4787328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Obsługi Prawnej i Nadzoru Właścicielskiego (KN)</a:t>
            </a:r>
          </a:p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0808" y="4787358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Kancelaria Zarządu (KZ)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64790" y="5507495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Zintegrowanego Systemu Zarządzania (ZSZ)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57505" y="5507495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5" y="3580522"/>
            <a:ext cx="1041840" cy="5499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Transformacji Regionu (RT)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5614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2768" y="4234167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50238" y="4234168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636489" y="2300075"/>
            <a:ext cx="45719" cy="1604870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254072" y="4337667"/>
            <a:ext cx="1037092" cy="79374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50332" y="4331094"/>
            <a:ext cx="1051056" cy="7922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31258" y="5199292"/>
            <a:ext cx="1038980" cy="51316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Ochrony – Pełnomocnik ds. Ochrony Informacji Niejawnych (IN)</a:t>
            </a:r>
          </a:p>
        </p:txBody>
      </p:sp>
      <p:sp>
        <p:nvSpPr>
          <p:cNvPr id="85" name="object 85"/>
          <p:cNvSpPr/>
          <p:nvPr/>
        </p:nvSpPr>
        <p:spPr>
          <a:xfrm>
            <a:off x="4225280" y="5201976"/>
            <a:ext cx="1055568" cy="523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6937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Bojczuk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6924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Bartłomiej Sabat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2022" y="2293328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299" y="182673"/>
            <a:ext cx="4085621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załącznika do uchwały nr 862/20/VII/2024 </a:t>
            </a: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dnia 7 sierpnia 2024 r. </a:t>
            </a: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79716" y="3057656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25673" y="3562421"/>
            <a:ext cx="1102156" cy="35330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Drogownictwa (DD)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38675" y="3561083"/>
            <a:ext cx="1067674" cy="3489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92479" y="3080426"/>
            <a:ext cx="1080407" cy="53915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Opłat Środowiskowych (OE)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45580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68619" y="3031117"/>
            <a:ext cx="1041783" cy="62689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Promocji, Gospodarki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Turystyki (PG)</a:t>
            </a:r>
          </a:p>
        </p:txBody>
      </p:sp>
      <p:sp>
        <p:nvSpPr>
          <p:cNvPr id="150" name="object 150"/>
          <p:cNvSpPr/>
          <p:nvPr/>
        </p:nvSpPr>
        <p:spPr>
          <a:xfrm>
            <a:off x="664034" y="3028278"/>
            <a:ext cx="1053490" cy="6375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91766" y="4754188"/>
            <a:ext cx="1057979" cy="51631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Regionalne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77621" y="4760447"/>
            <a:ext cx="1068109" cy="52047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28752" y="3032346"/>
            <a:ext cx="1045718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81096" y="5104171"/>
            <a:ext cx="102422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90327" y="6123840"/>
            <a:ext cx="965891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98456" y="4303978"/>
            <a:ext cx="97695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Audytu (BA)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74190" y="6737388"/>
            <a:ext cx="1117745" cy="15767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43794" y="4316380"/>
            <a:ext cx="1080622" cy="81753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Związanych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 Obronnością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Bezpieczeństwem Publicznym (OB)</a:t>
            </a: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33225" y="3974602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66531" y="6037757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2648" y="5868674"/>
            <a:ext cx="1067203" cy="3841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</a:t>
            </a: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097843" y="5863760"/>
            <a:ext cx="1076328" cy="386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47445" y="3061664"/>
            <a:ext cx="1057647" cy="39172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Inspektora Ochrony Danych (IOD)</a:t>
            </a:r>
          </a:p>
        </p:txBody>
      </p:sp>
      <p:sp>
        <p:nvSpPr>
          <p:cNvPr id="209" name="object 144"/>
          <p:cNvSpPr/>
          <p:nvPr/>
        </p:nvSpPr>
        <p:spPr>
          <a:xfrm>
            <a:off x="4239945" y="3056084"/>
            <a:ext cx="1066855" cy="39743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40949" y="3987346"/>
            <a:ext cx="1049660" cy="42948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Transportu Publicznego (TP)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925629" y="449390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 (FR)</a:t>
            </a:r>
          </a:p>
        </p:txBody>
      </p:sp>
      <p:sp>
        <p:nvSpPr>
          <p:cNvPr id="229" name="object 113"/>
          <p:cNvSpPr/>
          <p:nvPr/>
        </p:nvSpPr>
        <p:spPr>
          <a:xfrm>
            <a:off x="1924089" y="4491941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57989" y="4181953"/>
            <a:ext cx="66566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 flipV="1">
            <a:off x="1858568" y="3790304"/>
            <a:ext cx="6134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605373" y="4355117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61744" y="3328835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62207" y="4737588"/>
            <a:ext cx="5360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 flipV="1">
            <a:off x="4104247" y="3811906"/>
            <a:ext cx="5960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11876" y="4457579"/>
            <a:ext cx="5411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69545" y="3232976"/>
            <a:ext cx="6172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57323" y="3918891"/>
            <a:ext cx="89077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68696" y="4618088"/>
            <a:ext cx="7477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59692" y="5410155"/>
            <a:ext cx="8490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 flipV="1">
            <a:off x="4092633" y="5807575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>
            <a:off x="7935943" y="2311505"/>
            <a:ext cx="102968" cy="3938961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13923" y="3051289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Projektów Regionalnych (PW)</a:t>
            </a: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Rafał Adamczyk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20078" y="3053802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3863" y="32650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3863" y="39049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0280" y="3611711"/>
            <a:ext cx="1055523" cy="5695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Edukacji i Spraw Społecznych (ES)</a:t>
            </a:r>
          </a:p>
        </p:txBody>
      </p:sp>
      <p:sp>
        <p:nvSpPr>
          <p:cNvPr id="266" name="object 110"/>
          <p:cNvSpPr/>
          <p:nvPr/>
        </p:nvSpPr>
        <p:spPr>
          <a:xfrm>
            <a:off x="6821055" y="4242013"/>
            <a:ext cx="1058121" cy="7423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Geodezji i Gospodarki Nieruchomościami (GN)</a:t>
            </a:r>
          </a:p>
        </p:txBody>
      </p:sp>
      <p:sp>
        <p:nvSpPr>
          <p:cNvPr id="268" name="object 67"/>
          <p:cNvSpPr/>
          <p:nvPr/>
        </p:nvSpPr>
        <p:spPr>
          <a:xfrm>
            <a:off x="6822169" y="3613449"/>
            <a:ext cx="1057395" cy="5680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25354" y="4240885"/>
            <a:ext cx="1057395" cy="7457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87048" y="45590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69811" y="3685717"/>
            <a:ext cx="1112384" cy="48654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75911" y="3707500"/>
            <a:ext cx="1099919" cy="45829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Kultury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i Sportu (KS)</a:t>
            </a:r>
          </a:p>
        </p:txBody>
      </p:sp>
      <p:sp>
        <p:nvSpPr>
          <p:cNvPr id="175" name="object 88"/>
          <p:cNvSpPr/>
          <p:nvPr/>
        </p:nvSpPr>
        <p:spPr>
          <a:xfrm>
            <a:off x="4242331" y="3558019"/>
            <a:ext cx="1059354" cy="7040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Bezpieczeństwa, Higieny Pracy i Spraw Przeciwpożarowych (BH)</a:t>
            </a:r>
          </a:p>
        </p:txBody>
      </p:sp>
      <p:sp>
        <p:nvSpPr>
          <p:cNvPr id="192" name="object 113"/>
          <p:cNvSpPr/>
          <p:nvPr/>
        </p:nvSpPr>
        <p:spPr>
          <a:xfrm>
            <a:off x="4233140" y="3547639"/>
            <a:ext cx="1068242" cy="7128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53">
            <a:extLst>
              <a:ext uri="{FF2B5EF4-FFF2-40B4-BE49-F238E27FC236}">
                <a16:creationId xmlns:a16="http://schemas.microsoft.com/office/drawing/2014/main" id="{F6184E4D-8E2C-4EB9-BEC5-F1BF4B7EB800}"/>
              </a:ext>
            </a:extLst>
          </p:cNvPr>
          <p:cNvSpPr/>
          <p:nvPr/>
        </p:nvSpPr>
        <p:spPr>
          <a:xfrm>
            <a:off x="683721" y="3938788"/>
            <a:ext cx="1047294" cy="67493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</a:p>
        </p:txBody>
      </p:sp>
      <p:sp>
        <p:nvSpPr>
          <p:cNvPr id="201" name="object 43">
            <a:extLst>
              <a:ext uri="{FF2B5EF4-FFF2-40B4-BE49-F238E27FC236}">
                <a16:creationId xmlns:a16="http://schemas.microsoft.com/office/drawing/2014/main" id="{4759826E-EBA4-408C-977A-17E72EDB3511}"/>
              </a:ext>
            </a:extLst>
          </p:cNvPr>
          <p:cNvSpPr/>
          <p:nvPr/>
        </p:nvSpPr>
        <p:spPr>
          <a:xfrm>
            <a:off x="8090058" y="6344129"/>
            <a:ext cx="1076328" cy="3932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43">
            <a:extLst>
              <a:ext uri="{FF2B5EF4-FFF2-40B4-BE49-F238E27FC236}">
                <a16:creationId xmlns:a16="http://schemas.microsoft.com/office/drawing/2014/main" id="{0056C967-525F-40CF-B5CA-1E6CFAB8FF9B}"/>
              </a:ext>
            </a:extLst>
          </p:cNvPr>
          <p:cNvSpPr/>
          <p:nvPr/>
        </p:nvSpPr>
        <p:spPr>
          <a:xfrm>
            <a:off x="8107572" y="6799560"/>
            <a:ext cx="1076328" cy="4231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42">
            <a:extLst>
              <a:ext uri="{FF2B5EF4-FFF2-40B4-BE49-F238E27FC236}">
                <a16:creationId xmlns:a16="http://schemas.microsoft.com/office/drawing/2014/main" id="{CF9425DE-73D1-461B-B7BA-488115A7602B}"/>
              </a:ext>
            </a:extLst>
          </p:cNvPr>
          <p:cNvSpPr/>
          <p:nvPr/>
        </p:nvSpPr>
        <p:spPr>
          <a:xfrm>
            <a:off x="8107572" y="6352451"/>
            <a:ext cx="1051327" cy="3724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Cyfryzacji i Informatyki 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42">
            <a:extLst>
              <a:ext uri="{FF2B5EF4-FFF2-40B4-BE49-F238E27FC236}">
                <a16:creationId xmlns:a16="http://schemas.microsoft.com/office/drawing/2014/main" id="{E929F8C0-B6BA-41B6-95F2-EE76B44A14F0}"/>
              </a:ext>
            </a:extLst>
          </p:cNvPr>
          <p:cNvSpPr/>
          <p:nvPr/>
        </p:nvSpPr>
        <p:spPr>
          <a:xfrm>
            <a:off x="8122370" y="6816050"/>
            <a:ext cx="1052886" cy="39536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Zarządzania Zasobami Ludzkimi (ZL)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54">
            <a:extLst>
              <a:ext uri="{FF2B5EF4-FFF2-40B4-BE49-F238E27FC236}">
                <a16:creationId xmlns:a16="http://schemas.microsoft.com/office/drawing/2014/main" id="{95034E39-F44D-42F5-B8C6-2E0E57583B88}"/>
              </a:ext>
            </a:extLst>
          </p:cNvPr>
          <p:cNvSpPr/>
          <p:nvPr/>
        </p:nvSpPr>
        <p:spPr>
          <a:xfrm>
            <a:off x="672451" y="3934605"/>
            <a:ext cx="1060770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154">
            <a:extLst>
              <a:ext uri="{FF2B5EF4-FFF2-40B4-BE49-F238E27FC236}">
                <a16:creationId xmlns:a16="http://schemas.microsoft.com/office/drawing/2014/main" id="{0AA8BE03-2AC3-46CF-855F-FDC1D2EFABDB}"/>
              </a:ext>
            </a:extLst>
          </p:cNvPr>
          <p:cNvSpPr/>
          <p:nvPr/>
        </p:nvSpPr>
        <p:spPr>
          <a:xfrm>
            <a:off x="6803595" y="5061218"/>
            <a:ext cx="1067068" cy="74578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110">
            <a:extLst>
              <a:ext uri="{FF2B5EF4-FFF2-40B4-BE49-F238E27FC236}">
                <a16:creationId xmlns:a16="http://schemas.microsoft.com/office/drawing/2014/main" id="{877D155A-091F-46B4-ADD3-AAA2CCF7FC4E}"/>
              </a:ext>
            </a:extLst>
          </p:cNvPr>
          <p:cNvSpPr/>
          <p:nvPr/>
        </p:nvSpPr>
        <p:spPr>
          <a:xfrm>
            <a:off x="6812044" y="5064342"/>
            <a:ext cx="1049308" cy="7315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(FS)</a:t>
            </a:r>
          </a:p>
        </p:txBody>
      </p:sp>
      <p:sp>
        <p:nvSpPr>
          <p:cNvPr id="169" name="object 5">
            <a:extLst>
              <a:ext uri="{FF2B5EF4-FFF2-40B4-BE49-F238E27FC236}">
                <a16:creationId xmlns:a16="http://schemas.microsoft.com/office/drawing/2014/main" id="{5DECB51A-60E1-4266-9009-C94CBAF9076C}"/>
              </a:ext>
            </a:extLst>
          </p:cNvPr>
          <p:cNvSpPr/>
          <p:nvPr/>
        </p:nvSpPr>
        <p:spPr>
          <a:xfrm flipV="1">
            <a:off x="608672" y="3832375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69465" y="5401731"/>
            <a:ext cx="70770" cy="81514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7"/>
          <p:cNvSpPr/>
          <p:nvPr/>
        </p:nvSpPr>
        <p:spPr>
          <a:xfrm flipH="1">
            <a:off x="9170338" y="6510420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7"/>
          <p:cNvSpPr/>
          <p:nvPr/>
        </p:nvSpPr>
        <p:spPr>
          <a:xfrm flipH="1">
            <a:off x="9188186" y="6997999"/>
            <a:ext cx="69960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42"/>
          <p:cNvSpPr/>
          <p:nvPr/>
        </p:nvSpPr>
        <p:spPr>
          <a:xfrm>
            <a:off x="8117535" y="5360084"/>
            <a:ext cx="1048851" cy="4100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Zamiejscowe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 Częstochowie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18"/>
          <p:cNvSpPr/>
          <p:nvPr/>
        </p:nvSpPr>
        <p:spPr>
          <a:xfrm flipV="1">
            <a:off x="4095442" y="5036981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10">
            <a:extLst>
              <a:ext uri="{FF2B5EF4-FFF2-40B4-BE49-F238E27FC236}">
                <a16:creationId xmlns:a16="http://schemas.microsoft.com/office/drawing/2014/main" id="{322B5C93-A017-4664-B131-E6D3F770871A}"/>
              </a:ext>
            </a:extLst>
          </p:cNvPr>
          <p:cNvSpPr/>
          <p:nvPr/>
        </p:nvSpPr>
        <p:spPr>
          <a:xfrm>
            <a:off x="6839721" y="5958421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Inwestycji (IW)</a:t>
            </a:r>
          </a:p>
        </p:txBody>
      </p:sp>
      <p:sp>
        <p:nvSpPr>
          <p:cNvPr id="198" name="object 42">
            <a:extLst>
              <a:ext uri="{FF2B5EF4-FFF2-40B4-BE49-F238E27FC236}">
                <a16:creationId xmlns:a16="http://schemas.microsoft.com/office/drawing/2014/main" id="{993AA00C-17EF-4D9D-ACB9-986307B82FDA}"/>
              </a:ext>
            </a:extLst>
          </p:cNvPr>
          <p:cNvSpPr/>
          <p:nvPr/>
        </p:nvSpPr>
        <p:spPr>
          <a:xfrm>
            <a:off x="9369765" y="6595141"/>
            <a:ext cx="1084513" cy="4418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Kontroli (BK)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191D1F3B-EA05-4F3F-91C5-F84DF0B7D142}"/>
              </a:ext>
            </a:extLst>
          </p:cNvPr>
          <p:cNvCxnSpPr/>
          <p:nvPr/>
        </p:nvCxnSpPr>
        <p:spPr>
          <a:xfrm flipV="1">
            <a:off x="7875803" y="6216871"/>
            <a:ext cx="56955" cy="24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6CBA8E8E-42C1-47CC-BFEA-4E32F32E1289}"/>
              </a:ext>
            </a:extLst>
          </p:cNvPr>
          <p:cNvCxnSpPr/>
          <p:nvPr/>
        </p:nvCxnSpPr>
        <p:spPr>
          <a:xfrm>
            <a:off x="9267402" y="6799560"/>
            <a:ext cx="806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object 188">
            <a:extLst>
              <a:ext uri="{FF2B5EF4-FFF2-40B4-BE49-F238E27FC236}">
                <a16:creationId xmlns:a16="http://schemas.microsoft.com/office/drawing/2014/main" id="{0F09B058-3239-4E71-B007-55E995F6FC97}"/>
              </a:ext>
            </a:extLst>
          </p:cNvPr>
          <p:cNvSpPr txBox="1"/>
          <p:nvPr/>
        </p:nvSpPr>
        <p:spPr>
          <a:xfrm>
            <a:off x="4402244" y="52085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67">
            <a:extLst>
              <a:ext uri="{FF2B5EF4-FFF2-40B4-BE49-F238E27FC236}">
                <a16:creationId xmlns:a16="http://schemas.microsoft.com/office/drawing/2014/main" id="{A610C75F-F009-49E6-B396-DDBBBA7671E6}"/>
              </a:ext>
            </a:extLst>
          </p:cNvPr>
          <p:cNvSpPr/>
          <p:nvPr/>
        </p:nvSpPr>
        <p:spPr>
          <a:xfrm>
            <a:off x="6843394" y="59625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62F70D707C1C49B38351F445A0034A" ma:contentTypeVersion="17" ma:contentTypeDescription="Utwórz nowy dokument." ma:contentTypeScope="" ma:versionID="c5eba553c843c18959fed227f602ecfa">
  <xsd:schema xmlns:xsd="http://www.w3.org/2001/XMLSchema" xmlns:xs="http://www.w3.org/2001/XMLSchema" xmlns:p="http://schemas.microsoft.com/office/2006/metadata/properties" xmlns:ns3="44204e15-e510-4884-8cc8-e3b54c113bcf" xmlns:ns4="49850c7a-c5cd-44e1-822a-05a5544ec0e3" targetNamespace="http://schemas.microsoft.com/office/2006/metadata/properties" ma:root="true" ma:fieldsID="8763d268f25b00b30562cd2cfcf0171e" ns3:_="" ns4:_="">
    <xsd:import namespace="44204e15-e510-4884-8cc8-e3b54c113bcf"/>
    <xsd:import namespace="49850c7a-c5cd-44e1-822a-05a5544ec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4e15-e510-4884-8cc8-e3b54c113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50c7a-c5cd-44e1-822a-05a5544ec0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204e15-e510-4884-8cc8-e3b54c113bc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7AF063-69F0-495F-A4B5-0C13DA75D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4e15-e510-4884-8cc8-e3b54c113bcf"/>
    <ds:schemaRef ds:uri="49850c7a-c5cd-44e1-822a-05a5544ec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9E6D25-F900-4307-9ABB-F43BFB1A787F}">
  <ds:schemaRefs>
    <ds:schemaRef ds:uri="49850c7a-c5cd-44e1-822a-05a5544ec0e3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44204e15-e510-4884-8cc8-e3b54c113bcf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Office PowerPoint</Application>
  <PresentationFormat>Niestandardowy</PresentationFormat>
  <Paragraphs>71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2024-08-21T12:06:18Z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0x010100A462F70D707C1C49B38351F445A0034A</vt:lpwstr>
  </property>
</Properties>
</file>